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9" r:id="rId3"/>
    <p:sldId id="276" r:id="rId5"/>
    <p:sldId id="283" r:id="rId6"/>
    <p:sldId id="262" r:id="rId7"/>
    <p:sldId id="264" r:id="rId8"/>
    <p:sldId id="293" r:id="rId9"/>
    <p:sldId id="266" r:id="rId10"/>
    <p:sldId id="263" r:id="rId11"/>
    <p:sldId id="272" r:id="rId12"/>
    <p:sldId id="267" r:id="rId13"/>
    <p:sldId id="261" r:id="rId14"/>
    <p:sldId id="278" r:id="rId15"/>
    <p:sldId id="291" r:id="rId16"/>
    <p:sldId id="271" r:id="rId17"/>
    <p:sldId id="275" r:id="rId18"/>
    <p:sldId id="290" r:id="rId19"/>
  </p:sldIdLst>
  <p:sldSz cx="12192000" cy="6858000"/>
  <p:notesSz cx="6858000" cy="9144000"/>
  <p:embeddedFontLst>
    <p:embeddedFont>
      <p:font typeface="微软雅黑" panose="020B0503020204020204" pitchFamily="34" charset="-122"/>
      <p:regular r:id="rId23"/>
    </p:embeddedFont>
    <p:embeddedFont>
      <p:font typeface="华文行楷" panose="02010800040101010101" charset="-122"/>
      <p:regular r:id="rId24"/>
    </p:embeddedFont>
    <p:embeddedFont>
      <p:font typeface="华文新魏" panose="02010800040101010101" charset="-122"/>
      <p:regular r:id="rId25"/>
    </p:embeddedFont>
    <p:embeddedFont>
      <p:font typeface="楷体" panose="02010609060101010101" charset="-122"/>
      <p:regular r:id="rId26"/>
    </p:embeddedFont>
    <p:embeddedFont>
      <p:font typeface="方正兰亭大黑_GBK" panose="02000000000000000000" pitchFamily="2" charset="-122"/>
      <p:regular r:id="rId27"/>
    </p:embeddedFont>
    <p:embeddedFont>
      <p:font typeface="Calibri" panose="020F0502020204030204" charset="0"/>
      <p:regular r:id="rId28"/>
      <p:bold r:id="rId29"/>
      <p:italic r:id="rId30"/>
      <p:boldItalic r:id="rId31"/>
    </p:embeddedFont>
    <p:embeddedFont>
      <p:font typeface="等线" panose="02010600030101010101" charset="-122"/>
      <p:regular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F5EE"/>
    <a:srgbClr val="51A5F3"/>
    <a:srgbClr val="3082EC"/>
    <a:srgbClr val="4FA4F3"/>
    <a:srgbClr val="C3E1FA"/>
    <a:srgbClr val="A67AFE"/>
    <a:srgbClr val="5E45D6"/>
    <a:srgbClr val="91C7F6"/>
    <a:srgbClr val="1B549E"/>
    <a:srgbClr val="3A8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9" autoAdjust="0"/>
    <p:restoredTop sz="94660"/>
  </p:normalViewPr>
  <p:slideViewPr>
    <p:cSldViewPr snapToGrid="0" showGuides="1">
      <p:cViewPr>
        <p:scale>
          <a:sx n="42" d="100"/>
          <a:sy n="42" d="100"/>
        </p:scale>
        <p:origin x="-1528" y="-632"/>
      </p:cViewPr>
      <p:guideLst>
        <p:guide orient="horz" pos="2188"/>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10.xml"/><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A6688-B80B-4734-84D2-2C0F1835F44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50CFD-0666-4CCE-9B34-9029A9BC61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大家好，我们是第</a:t>
            </a:r>
            <a:r>
              <a:rPr lang="en-US" altLang="zh-CN"/>
              <a:t>19</a:t>
            </a:r>
            <a:r>
              <a:rPr lang="zh-CN" altLang="en-US"/>
              <a:t>小组，此次展示的主题是</a:t>
            </a:r>
            <a:r>
              <a:rPr lang="en-US" altLang="zh-CN"/>
              <a:t>“</a:t>
            </a:r>
            <a:r>
              <a:rPr lang="zh-CN" altLang="en-US"/>
              <a:t>应急响应处置管理</a:t>
            </a:r>
            <a:r>
              <a:rPr lang="en-US" altLang="zh-CN"/>
              <a:t>——</a:t>
            </a:r>
            <a:r>
              <a:rPr lang="zh-CN" altLang="en-US"/>
              <a:t>以互联网企业为例</a:t>
            </a:r>
            <a:r>
              <a:rPr lang="en-US" altLang="zh-CN"/>
              <a:t>”</a:t>
            </a:r>
            <a:r>
              <a:rPr lang="zh-CN" altLang="en-US"/>
              <a:t>。</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以下是</a:t>
            </a:r>
            <a:r>
              <a:rPr lang="en-US" altLang="zh-CN"/>
              <a:t>Facebook</a:t>
            </a:r>
            <a:r>
              <a:rPr lang="zh-CN" altLang="en-US"/>
              <a:t>的应急响应过程：1、发现漏洞：在内部系统检测到不寻常的活动后，Facebook的安全团队迅速调查并确认了漏洞的存在。</a:t>
            </a:r>
            <a:endParaRPr lang="zh-CN" altLang="en-US"/>
          </a:p>
          <a:p>
            <a:r>
              <a:rPr lang="zh-CN" altLang="en-US"/>
              <a:t>2、修复漏洞：立即关闭了“</a:t>
            </a:r>
            <a:r>
              <a:rPr lang="en-US" altLang="zh-CN"/>
              <a:t>View As</a:t>
            </a:r>
            <a:r>
              <a:rPr lang="zh-CN" altLang="en-US"/>
              <a:t>”功能，并重置了受影响用户的访问令牌，强制用户重新登录。</a:t>
            </a:r>
            <a:endParaRPr lang="zh-CN" altLang="en-US"/>
          </a:p>
          <a:p>
            <a:r>
              <a:rPr lang="zh-CN" altLang="en-US"/>
              <a:t>3、通知用户：Facebook通知了所有受影响的用户，并向公众公布了事件详情及其修复措施。</a:t>
            </a:r>
            <a:endParaRPr lang="zh-CN" altLang="en-US"/>
          </a:p>
          <a:p>
            <a:r>
              <a:rPr lang="zh-CN" altLang="en-US"/>
              <a:t>4、外部协作：与执法机构和安全专家合作以评估影响和防止未来攻击。</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案例是雅虎的数据泄露事件。雅虎在2013年和2014年间遭遇了两次大规模数据泄露事件，累计影响了30亿用户账户。这两次数据泄露事件中泄露的信息包括用户名、电子邮件地址、电话号码、出生日期和部分安全问题的答案。而这两次数据泄露知道2016年才被披露，最后，雅虎被迫同意向2亿用户支付5000万美元(约合3.47亿元人民币)赔偿金，并为他们提供为期两年的免费信用监控服务。</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以下是雅虎在这两次数据泄露事件的应急响应过程，可以明显看出其中的不足之处：</a:t>
            </a:r>
            <a:r>
              <a:rPr lang="en-US" altLang="zh-CN"/>
              <a:t>1</a:t>
            </a:r>
            <a:r>
              <a:rPr lang="zh-CN" altLang="en-US"/>
              <a:t>、首先。雅虎的数据泄露事件始于</a:t>
            </a:r>
            <a:r>
              <a:rPr lang="en-US" altLang="zh-CN"/>
              <a:t>2013</a:t>
            </a:r>
            <a:r>
              <a:rPr lang="zh-CN" altLang="en-US"/>
              <a:t>年，但直到</a:t>
            </a:r>
            <a:r>
              <a:rPr lang="en-US" altLang="zh-CN"/>
              <a:t>2016</a:t>
            </a:r>
            <a:r>
              <a:rPr lang="zh-CN" altLang="en-US"/>
              <a:t>年才被纰漏，可见其内部的不重视</a:t>
            </a:r>
            <a:r>
              <a:rPr lang="en-US" altLang="zh-CN"/>
              <a:t> 2</a:t>
            </a:r>
            <a:r>
              <a:rPr lang="zh-CN" altLang="en-US"/>
              <a:t>、</a:t>
            </a:r>
            <a:r>
              <a:rPr lang="en-US" altLang="zh-CN"/>
              <a:t>2013</a:t>
            </a:r>
            <a:r>
              <a:rPr lang="zh-CN" altLang="en-US"/>
              <a:t>年发生的数据泄露在</a:t>
            </a:r>
            <a:r>
              <a:rPr lang="en-US" altLang="zh-CN"/>
              <a:t>2014</a:t>
            </a:r>
            <a:r>
              <a:rPr lang="zh-CN" altLang="en-US"/>
              <a:t>年又发生，接二连三的数据泄露说明雅虎公司始终没有重视数据安全风险防范工作，安全漏洞一直没有被彻底发现与填补，最终导致大规模数据泄露事件的发生。</a:t>
            </a:r>
            <a:r>
              <a:rPr lang="en-US" altLang="zh-CN"/>
              <a:t> 3</a:t>
            </a:r>
            <a:r>
              <a:rPr lang="zh-CN" altLang="en-US"/>
              <a:t>、雅虎公司处置本次数据泄露事件的过程较为混乱，没有章法，充分反映出了其在数据安全应急处置机制方面的短板。根据报道，在黑客攻击发生后，雅虎公司并未采取有效的应急处置措施。在技术层面，黑客攻击发生后，雅虎公司没有及时采取技术措施，制止黑客攻击并防止数据的进一步泄露。在补救措施上，数据泄露事件发生后，雅虎公司仅仅是提醒用户更改密码等信息，并未采取强有力的补救措施来制止危害后果的扩大。最后，数据泄露后，雅虎公司并未及时上报和对外公示，甚至直到2016年才正式披露这一事件，体现出其应急反应的片面与滞后。</a:t>
            </a:r>
            <a:r>
              <a:rPr lang="en-US" altLang="zh-CN"/>
              <a:t> 4</a:t>
            </a:r>
            <a:r>
              <a:rPr lang="zh-CN" altLang="en-US"/>
              <a:t>、雅虎公司在数据泄露事件结束后并未采取明显、有效的恢复手段，也并未对提升自身数据安全综合治理水平作出显著努力。从这一角度来说，雅虎数据泄露事件警示我们必须重视数据安全恢复环节建设。</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最后是我们根据以上案例的经验与总结。</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对于互联网企业来说，建立健全的应急响应和处置管理机制，是保障业务持续运营和数据安全的关键。通过对GitHub、Facebook和雅虎的应急响应案例的分析，可以提炼出以下关键点：</a:t>
            </a:r>
            <a:r>
              <a:rPr lang="en-US" altLang="zh-CN"/>
              <a:t>1</a:t>
            </a:r>
            <a:r>
              <a:rPr lang="zh-CN" altLang="en-US"/>
              <a:t>、快速反应与有效检测：应急响应的核心在于快速反应与有效检测。GitHub在DDoS攻击中，通过其自动化的防护系统和专业的DDoS缓解服务，迅速恢复了服务。Facebook则通过其内部系统检测到异常活动后，快速关闭漏洞并采取了强有力的补救措施。这些案例表明，及时的威胁检测和迅速的响应机制对于应对安全事件至关重要</a:t>
            </a:r>
            <a:r>
              <a:rPr lang="en-US" altLang="zh-CN"/>
              <a:t> 2</a:t>
            </a:r>
            <a:r>
              <a:rPr lang="zh-CN" altLang="en-US"/>
              <a:t>、多层次的防护与持续改进：多层次的安全防护措施是预防和应对安全事件的基础。雅虎在数据泄露事件中暴露出的安全漏洞，提醒我们必须持续改进安全措施，采用先进的加密技术和多因素认证，不断提升安全防护水平。同时，事件复盘和持续改进是必不可少的，企业需要在每次事件后总结经验教训，优化应急响应计划。</a:t>
            </a:r>
            <a:r>
              <a:rPr lang="en-US" altLang="zh-CN"/>
              <a:t> 3</a:t>
            </a:r>
            <a:r>
              <a:rPr lang="zh-CN" altLang="en-US"/>
              <a:t>、专业团队与内部协作：一个高效的应急响应团队是成功应对安全事件的保障。互联网企业应通过专业培训和应急演练，不断提升安全团队的实战能力。此外，内部各部门之间的紧密协作和明确的责任分工，确保在突发事件发生时，各方能够高效配合、快速行动。</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a:t>
            </a:r>
            <a:r>
              <a:rPr lang="zh-CN" altLang="en-US"/>
              <a:t>、外部合作与透明沟通：互联网企业应积极与其他企业、安全机构和执法部门合作，共享威胁情报和应急响应经验。同时，建立透明的用户通知机制，确保在安全事件发生时，能够及时、准确地通知用户，增强用户对企业的信任。</a:t>
            </a:r>
            <a:r>
              <a:rPr lang="en-US" altLang="zh-CN"/>
              <a:t> 5</a:t>
            </a:r>
            <a:r>
              <a:rPr lang="zh-CN" altLang="en-US"/>
              <a:t>、</a:t>
            </a:r>
            <a:r>
              <a:rPr lang="en-US" altLang="zh-CN"/>
              <a:t> 风险评估与预防措施</a:t>
            </a:r>
            <a:r>
              <a:rPr lang="zh-CN" altLang="en-US"/>
              <a:t>：定期进行全面的安全风险评估，识别潜在的威胁和脆弱性，制定详细的应急响应计划和预防措施，是保障企业安全的基础。通过建立安全运营中心（SOC）和使用自动化工具，企业可以实现对网络流量和系统活动的24/7监控，快速检测和响应潜在威胁。</a:t>
            </a:r>
            <a:r>
              <a:rPr lang="en-US" altLang="zh-CN"/>
              <a:t> 6</a:t>
            </a:r>
            <a:r>
              <a:rPr lang="zh-CN" altLang="en-US"/>
              <a:t>、重视数据安全事后恢复环节：</a:t>
            </a:r>
            <a:r>
              <a:rPr lang="zh-CN" altLang="en-US" dirty="0">
                <a:latin typeface="苹方 细体" panose="020B0200000000000000" pitchFamily="34" charset="-122"/>
                <a:ea typeface="苹方 细体" panose="020B0200000000000000" pitchFamily="34" charset="-122"/>
                <a:sym typeface="+mn-ea"/>
              </a:rPr>
              <a:t>互联网企业还需重视</a:t>
            </a:r>
            <a:r>
              <a:rPr lang="zh-CN" altLang="en-US" dirty="0">
                <a:latin typeface="苹方 细体" panose="020B0200000000000000" pitchFamily="34" charset="-122"/>
                <a:ea typeface="苹方 细体" panose="020B0200000000000000" pitchFamily="34" charset="-122"/>
                <a:sym typeface="+mn-ea"/>
              </a:rPr>
              <a:t>数据备份与</a:t>
            </a:r>
            <a:r>
              <a:rPr lang="zh-CN" altLang="en-US" dirty="0">
                <a:latin typeface="苹方 细体" panose="020B0200000000000000" pitchFamily="34" charset="-122"/>
                <a:ea typeface="苹方 细体" panose="020B0200000000000000" pitchFamily="34" charset="-122"/>
                <a:sym typeface="+mn-ea"/>
              </a:rPr>
              <a:t>应急事件后的恢复环节。从雅虎在数据泄露事件中采取的不够妥善的措施中可以看出，重视数据安全恢复环节建设对于应急响应处置管理是不可或缺的。</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我们小组的介绍到此结束，谢谢大家！</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我们此次展示分为如下三个部分：</a:t>
            </a:r>
            <a:r>
              <a:rPr lang="en-US" altLang="zh-CN"/>
              <a:t>1</a:t>
            </a:r>
            <a:r>
              <a:rPr lang="zh-CN" altLang="en-US"/>
              <a:t>、背景介绍</a:t>
            </a:r>
            <a:r>
              <a:rPr lang="en-US" altLang="zh-CN"/>
              <a:t>  2</a:t>
            </a:r>
            <a:r>
              <a:rPr lang="zh-CN" altLang="en-US"/>
              <a:t>、案例分析</a:t>
            </a:r>
            <a:r>
              <a:rPr lang="en-US" altLang="zh-CN"/>
              <a:t>  3</a:t>
            </a:r>
            <a:r>
              <a:rPr lang="zh-CN" altLang="en-US"/>
              <a:t>、总结</a:t>
            </a:r>
            <a:r>
              <a:rPr lang="en-US" altLang="zh-CN"/>
              <a:t>&amp;</a:t>
            </a:r>
            <a:r>
              <a:rPr lang="zh-CN" altLang="en-US"/>
              <a:t>解决方案</a:t>
            </a:r>
            <a:r>
              <a:rPr lang="en-US" altLang="zh-CN"/>
              <a:t>  </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首先是第一部分：背景介绍</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在这部分我将首先介绍一下应急响应是什么：</a:t>
            </a:r>
            <a:r>
              <a:rPr lang="zh-CN" altLang="en-US" spc="300" dirty="0">
                <a:latin typeface="苹方 细体" panose="020B0200000000000000" pitchFamily="34" charset="-122"/>
                <a:ea typeface="苹方 细体" panose="020B0200000000000000" pitchFamily="34" charset="-122"/>
                <a:sym typeface="+mn-ea"/>
              </a:rPr>
              <a:t>应急响应（Emergency Response）通常是指人们为了应对各种紧急事件的发生所做的准备以及在事件发生后所采取的措施。它涉及</a:t>
            </a:r>
            <a:r>
              <a:rPr lang="zh-CN" altLang="en-US" spc="300" dirty="0">
                <a:latin typeface="苹方 细体" panose="020B0200000000000000" pitchFamily="34" charset="-122"/>
                <a:ea typeface="苹方 细体" panose="020B0200000000000000" pitchFamily="34" charset="-122"/>
                <a:sym typeface="+mn-ea"/>
              </a:rPr>
              <a:t>事件的快速检测、响应、事前风险评估、防范措施、事中处理和事后恢复等全过程。</a:t>
            </a:r>
            <a:endParaRPr lang="zh-CN" altLang="en-US" spc="300" dirty="0">
              <a:latin typeface="苹方 细体" panose="020B0200000000000000" pitchFamily="34" charset="-122"/>
              <a:ea typeface="苹方 细体" panose="020B0200000000000000" pitchFamily="34" charset="-122"/>
            </a:endParaRPr>
          </a:p>
          <a:p>
            <a:endParaRPr lang="zh-CN" altLang="en-US" spc="300" dirty="0">
              <a:latin typeface="苹方 细体" panose="020B0200000000000000" pitchFamily="34" charset="-122"/>
              <a:ea typeface="苹方 细体" panose="020B0200000000000000" pitchFamily="34" charset="-122"/>
            </a:endParaRPr>
          </a:p>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其次，我将介绍一下它的社会背景：</a:t>
            </a:r>
            <a:r>
              <a:rPr lang="zh-CN" altLang="en-US" dirty="0">
                <a:latin typeface="苹方 细体" panose="020B0200000000000000" pitchFamily="34" charset="-122"/>
                <a:ea typeface="苹方 细体" panose="020B0200000000000000" pitchFamily="34" charset="-122"/>
                <a:sym typeface="+mn-ea"/>
              </a:rPr>
              <a:t>随着互联网技术的快速发展，互联网企业在全球经济中占据重要地位，但也面临着复杂多样的安全风险和突发事件。这些风险包括网络攻击、数据泄露、系统故障和自然灾害，可能严重影响企业的业务连续性和用户数据安全。因此，建立健全的应急响应和处置管理机制，成为互联网企业保障业务持续运营和数据安全的关键。</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接下来是第二部分：案例分析</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首先让我们来看第一个案例：GitHub的DDoS攻击事件。2018年3月1日，GitHub 成为有史以来最大的分布式拒绝服务 (DDoS)攻击的受害者，网站被迫下线。在美国东部时间 17:21 左右，该站点的流量达到了 1.35Tbps，使 GitHub 的服务器不堪重负并导致其崩溃。但多亏了其 DDoS 缓解服务 Akamai Prolexic 的帮助，该网站在 10 分钟内恢复并运行。Akamai 通过其更大的服务器重新路由流量并阻止了恶意请求。</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a:t>
            </a:r>
            <a:r>
              <a:rPr lang="en-US" altLang="zh-CN"/>
              <a:t>github</a:t>
            </a:r>
            <a:r>
              <a:rPr lang="zh-CN" altLang="en-US"/>
              <a:t>的应急响应过程：1、快速反应：GitHub的DDoS防御系统自动启动，将流量重定向到其DDoS防护提供商Akamai。</a:t>
            </a:r>
            <a:endParaRPr lang="zh-CN" altLang="en-US"/>
          </a:p>
          <a:p>
            <a:r>
              <a:rPr lang="zh-CN" altLang="en-US"/>
              <a:t>2、流量过滤：Akamai启用了其全球分布的缓解系统，吸收和过滤恶意流量。</a:t>
            </a:r>
            <a:endParaRPr lang="zh-CN" altLang="en-US"/>
          </a:p>
          <a:p>
            <a:r>
              <a:rPr lang="zh-CN" altLang="en-US"/>
              <a:t>3、恢复服务：GitHub迅速恢复了正常服务，并在攻击后的几分钟内恢复了网站的正常访问。</a:t>
            </a:r>
            <a:endParaRPr lang="zh-CN" altLang="en-US"/>
          </a:p>
          <a:p>
            <a:r>
              <a:rPr lang="zh-CN" altLang="en-US"/>
              <a:t>4、增强防护：GitHub在事件后进一步优化了其DDoS防护策略，防止类似攻击再次发生。</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下面是第二个案例：Facebook的安全漏洞事件。2018年，Facebook遭遇了一次严重的安全漏洞事件，导致近5000万用户账户受到影响。漏洞出现在“View As”功能，该功能允许用户查看其他人看到的自己主页的样子。黑客利用这一功能的漏洞，获取了访问令牌，这些令牌让用户在不需要重复输入密码的情况下保持登录状态。</a:t>
            </a:r>
            <a:endParaRPr lang="zh-CN" altLang="en-US"/>
          </a:p>
          <a:p>
            <a:r>
              <a:rPr lang="zh-CN" altLang="en-US"/>
              <a:t>事件曝光后，Facebook立即修复了漏洞，暂时禁用了“View As”功能，并重置了所有受影响用户的访问令牌，要求他们重新登录账户。此次事件引发了公众和政府对Facebook隐私和安全措施的质疑，美国联邦贸易委员会（FTC）等监管机构也开始对Facebook的安全实践进行更严格的审查。此事件突显了社交平台在保护用户数据方面的挑战，并推动了整个行业对网络安全和数据保护的重视。</a:t>
            </a:r>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a:t>
            </a:r>
            <a:r>
              <a:rPr lang="zh-CN" altLang="en-US" sz="300" dirty="0" smtClean="0">
                <a:solidFill>
                  <a:schemeClr val="bg1"/>
                </a:solidFill>
                <a:latin typeface="微软雅黑" panose="020B0503020204020204" pitchFamily="34" charset="-122"/>
                <a:ea typeface="微软雅黑" panose="020B0503020204020204" pitchFamily="34" charset="-122"/>
                <a:sym typeface="+mn-ea"/>
              </a:rPr>
              <a:t>下载小木头平台</a:t>
            </a:r>
            <a:r>
              <a:rPr lang="zh-CN" altLang="en-US" sz="300" dirty="0">
                <a:solidFill>
                  <a:schemeClr val="bg1"/>
                </a:solidFill>
                <a:latin typeface="微软雅黑" panose="020B0503020204020204" pitchFamily="34" charset="-122"/>
                <a:ea typeface="微软雅黑" panose="020B0503020204020204" pitchFamily="34" charset="-122"/>
                <a:sym typeface="+mn-ea"/>
              </a:rPr>
              <a:t>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a:t>
            </a:r>
            <a:r>
              <a:rPr lang="zh-CN" altLang="en-US" sz="300" dirty="0" smtClean="0">
                <a:solidFill>
                  <a:schemeClr val="bg1"/>
                </a:solidFill>
                <a:latin typeface="微软雅黑" panose="020B0503020204020204" pitchFamily="34" charset="-122"/>
                <a:ea typeface="微软雅黑" panose="020B0503020204020204" pitchFamily="34" charset="-122"/>
                <a:sym typeface="+mn-ea"/>
              </a:rPr>
              <a:t>和小木头以及</a:t>
            </a:r>
            <a:r>
              <a:rPr lang="zh-CN" altLang="en-US" sz="300" dirty="0">
                <a:solidFill>
                  <a:schemeClr val="bg1"/>
                </a:solidFill>
                <a:latin typeface="微软雅黑" panose="020B0503020204020204" pitchFamily="34" charset="-122"/>
                <a:ea typeface="微软雅黑" panose="020B0503020204020204" pitchFamily="34" charset="-122"/>
                <a:sym typeface="+mn-ea"/>
              </a:rPr>
              <a:t>原创作者的利益，请勿复制、传播、销售，否则将承担法律责任</a:t>
            </a:r>
            <a:r>
              <a:rPr lang="zh-CN" altLang="en-US" sz="300" dirty="0" smtClean="0">
                <a:solidFill>
                  <a:schemeClr val="bg1"/>
                </a:solidFill>
                <a:latin typeface="微软雅黑" panose="020B0503020204020204" pitchFamily="34" charset="-122"/>
                <a:ea typeface="微软雅黑" panose="020B0503020204020204" pitchFamily="34" charset="-122"/>
                <a:sym typeface="+mn-ea"/>
              </a:rPr>
              <a:t>！小木头将</a:t>
            </a:r>
            <a:r>
              <a:rPr lang="zh-CN" altLang="en-US" sz="300" dirty="0">
                <a:solidFill>
                  <a:schemeClr val="bg1"/>
                </a:solidFill>
                <a:latin typeface="微软雅黑" panose="020B0503020204020204" pitchFamily="34" charset="-122"/>
                <a:ea typeface="微软雅黑" panose="020B0503020204020204" pitchFamily="34" charset="-122"/>
                <a:sym typeface="+mn-ea"/>
              </a:rPr>
              <a:t>对作品进行维权，按照传播下载次数进行十倍的索取赔偿！</a:t>
            </a:r>
            <a:endParaRPr lang="zh-CN" altLang="en-US" sz="300" dirty="0">
              <a:solidFill>
                <a:schemeClr val="bg1"/>
              </a:solidFill>
              <a:latin typeface="微软雅黑" panose="020B0503020204020204" pitchFamily="34" charset="-122"/>
              <a:ea typeface="微软雅黑" panose="020B0503020204020204" pitchFamily="34" charset="-122"/>
              <a:sym typeface="+mn-ea"/>
            </a:endParaRP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18.png"/><Relationship Id="rId3" Type="http://schemas.openxmlformats.org/officeDocument/2006/relationships/tags" Target="../tags/tag39.xml"/><Relationship Id="rId27" Type="http://schemas.openxmlformats.org/officeDocument/2006/relationships/notesSlide" Target="../notesSlides/notesSlide10.xml"/><Relationship Id="rId26" Type="http://schemas.openxmlformats.org/officeDocument/2006/relationships/slideLayout" Target="../slideLayouts/slideLayout1.xml"/><Relationship Id="rId25" Type="http://schemas.openxmlformats.org/officeDocument/2006/relationships/image" Target="../media/image19.png"/><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8.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23.png"/><Relationship Id="rId3" Type="http://schemas.openxmlformats.org/officeDocument/2006/relationships/tags" Target="../tags/tag62.xml"/><Relationship Id="rId27" Type="http://schemas.openxmlformats.org/officeDocument/2006/relationships/notesSlide" Target="../notesSlides/notesSlide12.xml"/><Relationship Id="rId26" Type="http://schemas.openxmlformats.org/officeDocument/2006/relationships/slideLayout" Target="../slideLayouts/slideLayout1.xml"/><Relationship Id="rId25" Type="http://schemas.openxmlformats.org/officeDocument/2006/relationships/image" Target="../media/image24.jpeg"/><Relationship Id="rId24" Type="http://schemas.openxmlformats.org/officeDocument/2006/relationships/tags" Target="../tags/tag82.xml"/><Relationship Id="rId23" Type="http://schemas.openxmlformats.org/officeDocument/2006/relationships/tags" Target="../tags/tag81.xml"/><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tags" Target="../tags/tag61.xml"/><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25.png"/><Relationship Id="rId21" Type="http://schemas.openxmlformats.org/officeDocument/2006/relationships/notesSlide" Target="../notesSlides/notesSlide14.xml"/><Relationship Id="rId20" Type="http://schemas.openxmlformats.org/officeDocument/2006/relationships/slideLayout" Target="../slideLayouts/slideLayout1.xml"/><Relationship Id="rId2" Type="http://schemas.openxmlformats.org/officeDocument/2006/relationships/tags" Target="../tags/tag84.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image" Target="../media/image26.png"/><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5" Type="http://schemas.openxmlformats.org/officeDocument/2006/relationships/notesSlide" Target="../notesSlides/notesSlide15.xml"/><Relationship Id="rId14" Type="http://schemas.openxmlformats.org/officeDocument/2006/relationships/slideLayout" Target="../slideLayouts/slideLayout1.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7.emf"/><Relationship Id="rId2" Type="http://schemas.openxmlformats.org/officeDocument/2006/relationships/tags" Target="../tags/tag1.xml"/><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tags" Target="../tags/tag8.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11.png"/><Relationship Id="rId34" Type="http://schemas.openxmlformats.org/officeDocument/2006/relationships/notesSlide" Target="../notesSlides/notesSlide8.xml"/><Relationship Id="rId33" Type="http://schemas.openxmlformats.org/officeDocument/2006/relationships/slideLayout" Target="../slideLayouts/slideLayout1.xml"/><Relationship Id="rId32" Type="http://schemas.openxmlformats.org/officeDocument/2006/relationships/tags" Target="../tags/tag36.xml"/><Relationship Id="rId31" Type="http://schemas.openxmlformats.org/officeDocument/2006/relationships/tags" Target="../tags/tag35.xml"/><Relationship Id="rId30" Type="http://schemas.openxmlformats.org/officeDocument/2006/relationships/tags" Target="../tags/tag34.xml"/><Relationship Id="rId3" Type="http://schemas.openxmlformats.org/officeDocument/2006/relationships/tags" Target="../tags/tag11.xml"/><Relationship Id="rId29" Type="http://schemas.openxmlformats.org/officeDocument/2006/relationships/tags" Target="../tags/tag33.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10.xml"/><Relationship Id="rId19" Type="http://schemas.openxmlformats.org/officeDocument/2006/relationships/image" Target="../media/image14.png"/><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image" Target="../media/image13.png"/><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image" Target="../media/image12.png"/><Relationship Id="rId10" Type="http://schemas.openxmlformats.org/officeDocument/2006/relationships/tags" Target="../tags/tag1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0" y="1710690"/>
            <a:ext cx="6704330" cy="5147310"/>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b="29998"/>
          <a:stretch>
            <a:fillRect/>
          </a:stretch>
        </p:blipFill>
        <p:spPr>
          <a:xfrm>
            <a:off x="0" y="1798320"/>
            <a:ext cx="5800090" cy="505269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sp>
        <p:nvSpPr>
          <p:cNvPr id="29" name="文本框 28"/>
          <p:cNvSpPr txBox="1"/>
          <p:nvPr/>
        </p:nvSpPr>
        <p:spPr>
          <a:xfrm>
            <a:off x="5248275" y="1952625"/>
            <a:ext cx="5982970" cy="1476375"/>
          </a:xfrm>
          <a:prstGeom prst="rect">
            <a:avLst/>
          </a:prstGeom>
          <a:noFill/>
        </p:spPr>
        <p:txBody>
          <a:bodyPr wrap="square" rtlCol="0">
            <a:spAutoFit/>
          </a:bodyPr>
          <a:lstStyle/>
          <a:p>
            <a:pPr algn="r"/>
            <a:r>
              <a:rPr lang="zh-CN" sz="5400" dirty="0" smtClean="0">
                <a:latin typeface="华文行楷" panose="02010800040101010101" charset="-122"/>
                <a:ea typeface="华文行楷" panose="02010800040101010101" charset="-122"/>
              </a:rPr>
              <a:t>应急响应处置管理</a:t>
            </a:r>
            <a:endParaRPr lang="zh-CN" sz="5400" dirty="0" smtClean="0">
              <a:latin typeface="华文行楷" panose="02010800040101010101" charset="-122"/>
              <a:ea typeface="华文行楷" panose="02010800040101010101" charset="-122"/>
            </a:endParaRPr>
          </a:p>
          <a:p>
            <a:pPr algn="r"/>
            <a:r>
              <a:rPr lang="en-US" altLang="zh-CN" sz="3600" dirty="0" smtClean="0">
                <a:solidFill>
                  <a:schemeClr val="bg1">
                    <a:lumMod val="50000"/>
                  </a:schemeClr>
                </a:solidFill>
                <a:latin typeface="华文新魏" panose="02010800040101010101" charset="-122"/>
                <a:ea typeface="华文新魏" panose="02010800040101010101" charset="-122"/>
              </a:rPr>
              <a:t>——</a:t>
            </a:r>
            <a:r>
              <a:rPr lang="zh-CN" sz="3600" dirty="0" smtClean="0">
                <a:solidFill>
                  <a:schemeClr val="bg1">
                    <a:lumMod val="50000"/>
                  </a:schemeClr>
                </a:solidFill>
                <a:latin typeface="华文新魏" panose="02010800040101010101" charset="-122"/>
                <a:ea typeface="华文新魏" panose="02010800040101010101" charset="-122"/>
              </a:rPr>
              <a:t>以互联网企业为例</a:t>
            </a:r>
            <a:endParaRPr lang="zh-CN" sz="3600" dirty="0" smtClean="0">
              <a:solidFill>
                <a:schemeClr val="bg1">
                  <a:lumMod val="50000"/>
                </a:schemeClr>
              </a:solidFill>
              <a:latin typeface="华文新魏" panose="02010800040101010101" charset="-122"/>
              <a:ea typeface="华文新魏" panose="02010800040101010101" charset="-122"/>
            </a:endParaRPr>
          </a:p>
        </p:txBody>
      </p:sp>
      <p:grpSp>
        <p:nvGrpSpPr>
          <p:cNvPr id="35" name="组合 34"/>
          <p:cNvGrpSpPr/>
          <p:nvPr/>
        </p:nvGrpSpPr>
        <p:grpSpPr>
          <a:xfrm>
            <a:off x="5617845" y="3808327"/>
            <a:ext cx="5613400" cy="952488"/>
            <a:chOff x="5962650" y="1952222"/>
            <a:chExt cx="5613400" cy="952488"/>
          </a:xfrm>
        </p:grpSpPr>
        <p:sp>
          <p:nvSpPr>
            <p:cNvPr id="30" name="矩形 29"/>
            <p:cNvSpPr/>
            <p:nvPr/>
          </p:nvSpPr>
          <p:spPr>
            <a:xfrm>
              <a:off x="10471150" y="1952222"/>
              <a:ext cx="965200" cy="127000"/>
            </a:xfrm>
            <a:prstGeom prst="rect">
              <a:avLst/>
            </a:prstGeom>
            <a:solidFill>
              <a:srgbClr val="36E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962650" y="2382740"/>
              <a:ext cx="5613400" cy="521970"/>
            </a:xfrm>
            <a:prstGeom prst="rect">
              <a:avLst/>
            </a:prstGeom>
            <a:noFill/>
          </p:spPr>
          <p:txBody>
            <a:bodyPr wrap="square" rtlCol="0">
              <a:spAutoFit/>
            </a:bodyPr>
            <a:lstStyle/>
            <a:p>
              <a:pPr algn="r"/>
              <a:r>
                <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rPr>
                <a:t>第</a:t>
              </a:r>
              <a:r>
                <a:rPr lang="en-US" altLang="zh-CN" sz="2800" dirty="0" smtClean="0">
                  <a:solidFill>
                    <a:srgbClr val="36E3FE"/>
                  </a:solidFill>
                  <a:latin typeface="华文新魏" panose="02010800040101010101" charset="-122"/>
                  <a:ea typeface="华文新魏" panose="02010800040101010101" charset="-122"/>
                  <a:cs typeface="华文新魏" panose="02010800040101010101" charset="-122"/>
                </a:rPr>
                <a:t>19</a:t>
              </a:r>
              <a:r>
                <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rPr>
                <a:t>组</a:t>
              </a:r>
              <a:r>
                <a:rPr lang="en-US" altLang="zh-CN" sz="2800" dirty="0" smtClean="0">
                  <a:solidFill>
                    <a:srgbClr val="36E3FE"/>
                  </a:solidFill>
                  <a:latin typeface="华文新魏" panose="02010800040101010101" charset="-122"/>
                  <a:ea typeface="华文新魏" panose="02010800040101010101" charset="-122"/>
                  <a:cs typeface="华文新魏" panose="02010800040101010101" charset="-122"/>
                </a:rPr>
                <a:t> </a:t>
              </a:r>
              <a:r>
                <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rPr>
                <a:t>黄文杰</a:t>
              </a:r>
              <a:r>
                <a:rPr lang="en-US" altLang="zh-CN" sz="2800" dirty="0" smtClean="0">
                  <a:solidFill>
                    <a:srgbClr val="36E3FE"/>
                  </a:solidFill>
                  <a:latin typeface="华文新魏" panose="02010800040101010101" charset="-122"/>
                  <a:ea typeface="华文新魏" panose="02010800040101010101" charset="-122"/>
                  <a:cs typeface="华文新魏" panose="02010800040101010101" charset="-122"/>
                </a:rPr>
                <a:t> </a:t>
              </a:r>
              <a:r>
                <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rPr>
                <a:t>安俊霖</a:t>
              </a:r>
              <a:r>
                <a:rPr lang="en-US" altLang="zh-CN" sz="2800" dirty="0" smtClean="0">
                  <a:solidFill>
                    <a:srgbClr val="36E3FE"/>
                  </a:solidFill>
                  <a:latin typeface="华文新魏" panose="02010800040101010101" charset="-122"/>
                  <a:ea typeface="华文新魏" panose="02010800040101010101" charset="-122"/>
                  <a:cs typeface="华文新魏" panose="02010800040101010101" charset="-122"/>
                </a:rPr>
                <a:t> </a:t>
              </a:r>
              <a:r>
                <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rPr>
                <a:t>朱文煜</a:t>
              </a:r>
              <a:endParaRPr lang="zh-CN" altLang="en-US" sz="2800" dirty="0" smtClean="0">
                <a:solidFill>
                  <a:srgbClr val="36E3FE"/>
                </a:solidFill>
                <a:latin typeface="华文新魏" panose="02010800040101010101" charset="-122"/>
                <a:ea typeface="华文新魏" panose="02010800040101010101" charset="-122"/>
                <a:cs typeface="华文新魏" panose="02010800040101010101" charset="-122"/>
              </a:endParaRPr>
            </a:p>
          </p:txBody>
        </p:sp>
      </p:grpSp>
      <p:pic>
        <p:nvPicPr>
          <p:cNvPr id="36" name="Audio Machine - Breath and Lif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01701" y="-178981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anim calcmode="lin" valueType="num">
                                      <p:cBhvr>
                                        <p:cTn id="22" dur="1000" fill="hold"/>
                                        <p:tgtEl>
                                          <p:spTgt spid="35"/>
                                        </p:tgtEl>
                                        <p:attrNameLst>
                                          <p:attrName>ppt_x</p:attrName>
                                        </p:attrNameLst>
                                      </p:cBhvr>
                                      <p:tavLst>
                                        <p:tav tm="0">
                                          <p:val>
                                            <p:strVal val="#ppt_x"/>
                                          </p:val>
                                        </p:tav>
                                        <p:tav tm="100000">
                                          <p:val>
                                            <p:strVal val="#ppt_x"/>
                                          </p:val>
                                        </p:tav>
                                      </p:tavLst>
                                    </p:anim>
                                    <p:anim calcmode="lin" valueType="num">
                                      <p:cBhvr>
                                        <p:cTn id="2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36"/>
                </p:tgtEl>
              </p:cMediaNode>
            </p:audio>
          </p:childTnLst>
        </p:cTn>
      </p:par>
    </p:tnLst>
    <p:bldLst>
      <p:bldP spid="34" grpId="0" bldLvl="0" animBg="1"/>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3714031" y="2052631"/>
            <a:ext cx="4074677" cy="3464366"/>
            <a:chOff x="4482" y="340"/>
            <a:chExt cx="9846" cy="8806"/>
          </a:xfrm>
        </p:grpSpPr>
        <p:sp>
          <p:nvSpPr>
            <p:cNvPr id="3" name="椭圆 2"/>
            <p:cNvSpPr/>
            <p:nvPr>
              <p:custDataLst>
                <p:tags r:id="rId2"/>
              </p:custDataLst>
            </p:nvPr>
          </p:nvSpPr>
          <p:spPr>
            <a:xfrm>
              <a:off x="4767" y="1464"/>
              <a:ext cx="9561" cy="7682"/>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482" y="340"/>
              <a:ext cx="9451" cy="7656"/>
            </a:xfrm>
            <a:prstGeom prst="rect">
              <a:avLst/>
            </a:prstGeom>
          </p:spPr>
        </p:pic>
      </p:grpSp>
      <p:sp>
        <p:nvSpPr>
          <p:cNvPr id="11" name="文本框 10"/>
          <p:cNvSpPr txBox="1"/>
          <p:nvPr/>
        </p:nvSpPr>
        <p:spPr>
          <a:xfrm>
            <a:off x="640715" y="266065"/>
            <a:ext cx="2627630" cy="583565"/>
          </a:xfrm>
          <a:prstGeom prst="rect">
            <a:avLst/>
          </a:prstGeom>
          <a:noFill/>
        </p:spPr>
        <p:txBody>
          <a:bodyPr wrap="square" rtlCol="0">
            <a:spAutoFit/>
          </a:bodyPr>
          <a:p>
            <a:r>
              <a:rPr lang="zh-CN" altLang="en-US" sz="3200">
                <a:solidFill>
                  <a:srgbClr val="00B0F0"/>
                </a:solidFill>
                <a:latin typeface="华文新魏" panose="02010800040101010101" charset="-122"/>
                <a:ea typeface="华文新魏" panose="02010800040101010101" charset="-122"/>
              </a:rPr>
              <a:t>应急响应过程</a:t>
            </a:r>
            <a:endParaRPr lang="zh-CN" altLang="en-US" sz="3200">
              <a:solidFill>
                <a:srgbClr val="00B0F0"/>
              </a:solidFill>
              <a:latin typeface="华文新魏" panose="02010800040101010101" charset="-122"/>
              <a:ea typeface="华文新魏" panose="02010800040101010101" charset="-122"/>
            </a:endParaRPr>
          </a:p>
        </p:txBody>
      </p:sp>
      <p:cxnSp>
        <p:nvCxnSpPr>
          <p:cNvPr id="12" name="直接连接符 11"/>
          <p:cNvCxnSpPr/>
          <p:nvPr/>
        </p:nvCxnSpPr>
        <p:spPr>
          <a:xfrm>
            <a:off x="792480" y="937895"/>
            <a:ext cx="2260600" cy="0"/>
          </a:xfrm>
          <a:prstGeom prst="line">
            <a:avLst/>
          </a:prstGeom>
          <a:ln w="3810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3">
            <a:schemeClr val="accent1"/>
          </a:lnRef>
          <a:fillRef idx="0">
            <a:srgbClr val="FFFFFF"/>
          </a:fillRef>
          <a:effectRef idx="0">
            <a:srgbClr val="FFFFFF"/>
          </a:effectRef>
          <a:fontRef idx="minor">
            <a:schemeClr val="tx1"/>
          </a:fontRef>
        </p:style>
      </p:cxnSp>
      <p:grpSp>
        <p:nvGrpSpPr>
          <p:cNvPr id="14" name="组合 13"/>
          <p:cNvGrpSpPr/>
          <p:nvPr>
            <p:custDataLst>
              <p:tags r:id="rId5"/>
            </p:custDataLst>
          </p:nvPr>
        </p:nvGrpSpPr>
        <p:grpSpPr>
          <a:xfrm>
            <a:off x="466725" y="1257300"/>
            <a:ext cx="3247390" cy="2515870"/>
            <a:chOff x="1127" y="2557"/>
            <a:chExt cx="5114" cy="3962"/>
          </a:xfrm>
        </p:grpSpPr>
        <p:grpSp>
          <p:nvGrpSpPr>
            <p:cNvPr id="4" name="组合 3"/>
            <p:cNvGrpSpPr/>
            <p:nvPr>
              <p:custDataLst>
                <p:tags r:id="rId6"/>
              </p:custDataLst>
            </p:nvPr>
          </p:nvGrpSpPr>
          <p:grpSpPr>
            <a:xfrm>
              <a:off x="1127" y="2557"/>
              <a:ext cx="5115" cy="3962"/>
              <a:chOff x="589003" y="652564"/>
              <a:chExt cx="3779702" cy="2927651"/>
            </a:xfrm>
          </p:grpSpPr>
          <p:sp>
            <p:nvSpPr>
              <p:cNvPr id="5" name="文本框 4"/>
              <p:cNvSpPr txBox="1"/>
              <p:nvPr>
                <p:custDataLst>
                  <p:tags r:id="rId7"/>
                </p:custDataLst>
              </p:nvPr>
            </p:nvSpPr>
            <p:spPr>
              <a:xfrm>
                <a:off x="1353868" y="652564"/>
                <a:ext cx="2250255" cy="535775"/>
              </a:xfrm>
              <a:prstGeom prst="rect">
                <a:avLst/>
              </a:prstGeom>
              <a:noFill/>
            </p:spPr>
            <p:txBody>
              <a:bodyPr wrap="square" rtlCol="0">
                <a:spAutoFit/>
              </a:bodyPr>
              <a:lstStyle/>
              <a:p>
                <a:r>
                  <a:rPr lang="en-US" altLang="zh-CN"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发现漏洞</a:t>
                </a:r>
                <a:endPar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8"/>
                </p:custDataLst>
              </p:nvPr>
            </p:nvSpPr>
            <p:spPr>
              <a:xfrm>
                <a:off x="589003" y="1539836"/>
                <a:ext cx="3779702" cy="2040379"/>
              </a:xfrm>
              <a:prstGeom prst="rect">
                <a:avLst/>
              </a:prstGeom>
              <a:noFill/>
              <a:ln>
                <a:solidFill>
                  <a:srgbClr val="00B0F0"/>
                </a:solidFill>
              </a:ln>
            </p:spPr>
            <p:txBody>
              <a:bodyPr wrap="square" rtlCol="0">
                <a:spAutoFit/>
              </a:bodyPr>
              <a:lstStyle/>
              <a:p>
                <a:pPr algn="just">
                  <a:lnSpc>
                    <a:spcPct val="150000"/>
                  </a:lnSpc>
                </a:pPr>
                <a:r>
                  <a:rPr lang="zh-CN" altLang="en-US" spc="300" dirty="0">
                    <a:latin typeface="苹方 细体" panose="020B0200000000000000" pitchFamily="34" charset="-122"/>
                    <a:ea typeface="苹方 细体" panose="020B0200000000000000" pitchFamily="34" charset="-122"/>
                  </a:rPr>
                  <a:t>在内部系统检测到不寻常的活动后，Facebook的安全团队迅速调查并确认了漏洞的存在。</a:t>
                </a:r>
                <a:endParaRPr lang="zh-CN" altLang="en-US" spc="300" dirty="0">
                  <a:latin typeface="苹方 细体" panose="020B0200000000000000" pitchFamily="34" charset="-122"/>
                  <a:ea typeface="苹方 细体" panose="020B0200000000000000" pitchFamily="34" charset="-122"/>
                </a:endParaRPr>
              </a:p>
            </p:txBody>
          </p:sp>
        </p:grpSp>
        <p:cxnSp>
          <p:nvCxnSpPr>
            <p:cNvPr id="13" name="直接连接符 12"/>
            <p:cNvCxnSpPr/>
            <p:nvPr>
              <p:custDataLst>
                <p:tags r:id="rId9"/>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15" name="组合 14"/>
          <p:cNvGrpSpPr/>
          <p:nvPr>
            <p:custDataLst>
              <p:tags r:id="rId10"/>
            </p:custDataLst>
          </p:nvPr>
        </p:nvGrpSpPr>
        <p:grpSpPr>
          <a:xfrm>
            <a:off x="466725" y="4075430"/>
            <a:ext cx="3248025" cy="2515710"/>
            <a:chOff x="1127" y="2557"/>
            <a:chExt cx="5115" cy="3962"/>
          </a:xfrm>
        </p:grpSpPr>
        <p:grpSp>
          <p:nvGrpSpPr>
            <p:cNvPr id="16" name="组合 15"/>
            <p:cNvGrpSpPr/>
            <p:nvPr>
              <p:custDataLst>
                <p:tags r:id="rId11"/>
              </p:custDataLst>
            </p:nvPr>
          </p:nvGrpSpPr>
          <p:grpSpPr>
            <a:xfrm>
              <a:off x="1127" y="2557"/>
              <a:ext cx="5115" cy="3962"/>
              <a:chOff x="589003" y="652564"/>
              <a:chExt cx="3779702" cy="2927465"/>
            </a:xfrm>
          </p:grpSpPr>
          <p:sp>
            <p:nvSpPr>
              <p:cNvPr id="17" name="文本框 16"/>
              <p:cNvSpPr txBox="1"/>
              <p:nvPr>
                <p:custDataLst>
                  <p:tags r:id="rId12"/>
                </p:custDataLst>
              </p:nvPr>
            </p:nvSpPr>
            <p:spPr>
              <a:xfrm>
                <a:off x="1353868" y="652564"/>
                <a:ext cx="2250255" cy="535726"/>
              </a:xfrm>
              <a:prstGeom prst="rect">
                <a:avLst/>
              </a:prstGeom>
              <a:noFill/>
            </p:spPr>
            <p:txBody>
              <a:bodyPr wrap="square" rtlCol="0">
                <a:spAutoFit/>
              </a:bodyPr>
              <a:p>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2.修复漏洞</a:t>
                </a:r>
                <a:endParaRPr lang="zh-CN" altLang="en-US" sz="2400" b="1" spc="300" dirty="0" smtClean="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13"/>
                </p:custDataLst>
              </p:nvPr>
            </p:nvSpPr>
            <p:spPr>
              <a:xfrm>
                <a:off x="589003" y="1539836"/>
                <a:ext cx="3779702" cy="2040193"/>
              </a:xfrm>
              <a:prstGeom prst="rect">
                <a:avLst/>
              </a:prstGeom>
              <a:noFill/>
              <a:ln>
                <a:solidFill>
                  <a:srgbClr val="0070C0"/>
                </a:solidFill>
              </a:ln>
            </p:spPr>
            <p:txBody>
              <a:bodyPr wrap="square" rtlCol="0">
                <a:spAutoFit/>
              </a:bodyPr>
              <a:p>
                <a:pPr algn="just">
                  <a:lnSpc>
                    <a:spcPct val="150000"/>
                  </a:lnSpc>
                </a:pPr>
                <a:r>
                  <a:rPr lang="zh-CN" altLang="en-US" spc="300" dirty="0">
                    <a:latin typeface="苹方 细体" panose="020B0200000000000000" pitchFamily="34" charset="-122"/>
                    <a:ea typeface="苹方 细体" panose="020B0200000000000000" pitchFamily="34" charset="-122"/>
                  </a:rPr>
                  <a:t>立即关闭了“</a:t>
                </a:r>
                <a:r>
                  <a:rPr lang="en-US" altLang="zh-CN" spc="300" dirty="0">
                    <a:latin typeface="苹方 细体" panose="020B0200000000000000" pitchFamily="34" charset="-122"/>
                    <a:ea typeface="苹方 细体" panose="020B0200000000000000" pitchFamily="34" charset="-122"/>
                  </a:rPr>
                  <a:t>View As</a:t>
                </a:r>
                <a:r>
                  <a:rPr lang="zh-CN" altLang="en-US" spc="300" dirty="0">
                    <a:latin typeface="苹方 细体" panose="020B0200000000000000" pitchFamily="34" charset="-122"/>
                    <a:ea typeface="苹方 细体" panose="020B0200000000000000" pitchFamily="34" charset="-122"/>
                  </a:rPr>
                  <a:t>”功能，并重置了受影响用户的访问令牌，强制用户重新登录。</a:t>
                </a:r>
                <a:endParaRPr lang="zh-CN" altLang="en-US" spc="300" dirty="0">
                  <a:latin typeface="苹方 细体" panose="020B0200000000000000" pitchFamily="34" charset="-122"/>
                  <a:ea typeface="苹方 细体" panose="020B0200000000000000" pitchFamily="34" charset="-122"/>
                </a:endParaRPr>
              </a:p>
            </p:txBody>
          </p:sp>
        </p:grpSp>
        <p:cxnSp>
          <p:nvCxnSpPr>
            <p:cNvPr id="19" name="直接连接符 18"/>
            <p:cNvCxnSpPr/>
            <p:nvPr>
              <p:custDataLst>
                <p:tags r:id="rId14"/>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20" name="组合 19"/>
          <p:cNvGrpSpPr/>
          <p:nvPr>
            <p:custDataLst>
              <p:tags r:id="rId15"/>
            </p:custDataLst>
          </p:nvPr>
        </p:nvGrpSpPr>
        <p:grpSpPr>
          <a:xfrm>
            <a:off x="7906385" y="1257300"/>
            <a:ext cx="3248025" cy="2515710"/>
            <a:chOff x="1127" y="2557"/>
            <a:chExt cx="5115" cy="3962"/>
          </a:xfrm>
        </p:grpSpPr>
        <p:grpSp>
          <p:nvGrpSpPr>
            <p:cNvPr id="21" name="组合 20"/>
            <p:cNvGrpSpPr/>
            <p:nvPr>
              <p:custDataLst>
                <p:tags r:id="rId16"/>
              </p:custDataLst>
            </p:nvPr>
          </p:nvGrpSpPr>
          <p:grpSpPr>
            <a:xfrm>
              <a:off x="1127" y="2557"/>
              <a:ext cx="5115" cy="3962"/>
              <a:chOff x="589003" y="652564"/>
              <a:chExt cx="3779702" cy="2927465"/>
            </a:xfrm>
          </p:grpSpPr>
          <p:sp>
            <p:nvSpPr>
              <p:cNvPr id="22" name="文本框 21"/>
              <p:cNvSpPr txBox="1"/>
              <p:nvPr>
                <p:custDataLst>
                  <p:tags r:id="rId17"/>
                </p:custDataLst>
              </p:nvPr>
            </p:nvSpPr>
            <p:spPr>
              <a:xfrm>
                <a:off x="1353868" y="652564"/>
                <a:ext cx="2250255" cy="535726"/>
              </a:xfrm>
              <a:prstGeom prst="rect">
                <a:avLst/>
              </a:prstGeom>
              <a:noFill/>
            </p:spPr>
            <p:txBody>
              <a:bodyPr wrap="square" rtlCol="0">
                <a:spAutoFit/>
              </a:bodyPr>
              <a:p>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3.通知用户</a:t>
                </a:r>
                <a:endParaRPr lang="zh-CN" altLang="en-US" sz="2400" b="1" spc="300" dirty="0" smtClean="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custDataLst>
                  <p:tags r:id="rId18"/>
                </p:custDataLst>
              </p:nvPr>
            </p:nvSpPr>
            <p:spPr>
              <a:xfrm>
                <a:off x="589003" y="1539836"/>
                <a:ext cx="3779702" cy="2040193"/>
              </a:xfrm>
              <a:prstGeom prst="rect">
                <a:avLst/>
              </a:prstGeom>
              <a:noFill/>
              <a:ln>
                <a:solidFill>
                  <a:srgbClr val="00B0F0"/>
                </a:solidFill>
              </a:ln>
            </p:spPr>
            <p:txBody>
              <a:bodyPr wrap="square" rtlCol="0">
                <a:spAutoFit/>
              </a:bodyPr>
              <a:p>
                <a:pPr algn="just">
                  <a:lnSpc>
                    <a:spcPct val="150000"/>
                  </a:lnSpc>
                </a:pPr>
                <a:r>
                  <a:rPr lang="zh-CN" altLang="en-US" spc="300" dirty="0">
                    <a:latin typeface="苹方 细体" panose="020B0200000000000000" pitchFamily="34" charset="-122"/>
                    <a:ea typeface="苹方 细体" panose="020B0200000000000000" pitchFamily="34" charset="-122"/>
                  </a:rPr>
                  <a:t>Facebook通知了所有受影响的用户，并向公众公布了事件详情及其修复措施。</a:t>
                </a:r>
                <a:endParaRPr lang="zh-CN" altLang="en-US" spc="300" dirty="0">
                  <a:latin typeface="苹方 细体" panose="020B0200000000000000" pitchFamily="34" charset="-122"/>
                  <a:ea typeface="苹方 细体" panose="020B0200000000000000" pitchFamily="34" charset="-122"/>
                </a:endParaRPr>
              </a:p>
            </p:txBody>
          </p:sp>
        </p:grpSp>
        <p:cxnSp>
          <p:nvCxnSpPr>
            <p:cNvPr id="24" name="直接连接符 23"/>
            <p:cNvCxnSpPr/>
            <p:nvPr>
              <p:custDataLst>
                <p:tags r:id="rId19"/>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25" name="组合 24"/>
          <p:cNvGrpSpPr/>
          <p:nvPr>
            <p:custDataLst>
              <p:tags r:id="rId20"/>
            </p:custDataLst>
          </p:nvPr>
        </p:nvGrpSpPr>
        <p:grpSpPr>
          <a:xfrm>
            <a:off x="8033385" y="4075430"/>
            <a:ext cx="3248025" cy="2100420"/>
            <a:chOff x="1127" y="2557"/>
            <a:chExt cx="5115" cy="3308"/>
          </a:xfrm>
        </p:grpSpPr>
        <p:grpSp>
          <p:nvGrpSpPr>
            <p:cNvPr id="26" name="组合 25"/>
            <p:cNvGrpSpPr/>
            <p:nvPr>
              <p:custDataLst>
                <p:tags r:id="rId21"/>
              </p:custDataLst>
            </p:nvPr>
          </p:nvGrpSpPr>
          <p:grpSpPr>
            <a:xfrm>
              <a:off x="1127" y="2557"/>
              <a:ext cx="5115" cy="3308"/>
              <a:chOff x="589003" y="652564"/>
              <a:chExt cx="3779702" cy="2444203"/>
            </a:xfrm>
          </p:grpSpPr>
          <p:sp>
            <p:nvSpPr>
              <p:cNvPr id="27" name="文本框 26"/>
              <p:cNvSpPr txBox="1"/>
              <p:nvPr>
                <p:custDataLst>
                  <p:tags r:id="rId22"/>
                </p:custDataLst>
              </p:nvPr>
            </p:nvSpPr>
            <p:spPr>
              <a:xfrm>
                <a:off x="1353868" y="652564"/>
                <a:ext cx="2250255" cy="535726"/>
              </a:xfrm>
              <a:prstGeom prst="rect">
                <a:avLst/>
              </a:prstGeom>
              <a:noFill/>
            </p:spPr>
            <p:txBody>
              <a:bodyPr wrap="square" rtlCol="0">
                <a:spAutoFit/>
              </a:bodyPr>
              <a:p>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4.外部协作</a:t>
                </a:r>
                <a:endParaRPr lang="zh-CN" altLang="en-US" sz="2400" b="1" spc="300" dirty="0" smtClean="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23"/>
                </p:custDataLst>
              </p:nvPr>
            </p:nvSpPr>
            <p:spPr>
              <a:xfrm>
                <a:off x="589003" y="1539836"/>
                <a:ext cx="3779702" cy="1556931"/>
              </a:xfrm>
              <a:prstGeom prst="rect">
                <a:avLst/>
              </a:prstGeom>
              <a:noFill/>
              <a:ln>
                <a:solidFill>
                  <a:srgbClr val="00B0F0"/>
                </a:solidFill>
              </a:ln>
            </p:spPr>
            <p:txBody>
              <a:bodyPr wrap="square" rtlCol="0">
                <a:spAutoFit/>
              </a:bodyPr>
              <a:p>
                <a:pPr algn="just">
                  <a:lnSpc>
                    <a:spcPct val="150000"/>
                  </a:lnSpc>
                </a:pPr>
                <a:r>
                  <a:rPr lang="zh-CN" altLang="en-US" spc="300" dirty="0">
                    <a:latin typeface="苹方 细体" panose="020B0200000000000000" pitchFamily="34" charset="-122"/>
                    <a:ea typeface="苹方 细体" panose="020B0200000000000000" pitchFamily="34" charset="-122"/>
                  </a:rPr>
                  <a:t>与执法机构和安全专家合作以评估影响和防止未来攻击。</a:t>
                </a:r>
                <a:endParaRPr lang="zh-CN" altLang="en-US" spc="300" dirty="0">
                  <a:latin typeface="苹方 细体" panose="020B0200000000000000" pitchFamily="34" charset="-122"/>
                  <a:ea typeface="苹方 细体" panose="020B0200000000000000" pitchFamily="34" charset="-122"/>
                </a:endParaRPr>
              </a:p>
            </p:txBody>
          </p:sp>
        </p:grpSp>
        <p:cxnSp>
          <p:nvCxnSpPr>
            <p:cNvPr id="29" name="直接连接符 28"/>
            <p:cNvCxnSpPr/>
            <p:nvPr>
              <p:custDataLst>
                <p:tags r:id="rId24"/>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pic>
        <p:nvPicPr>
          <p:cNvPr id="8" name="图片 7"/>
          <p:cNvPicPr>
            <a:picLocks noChangeAspect="1"/>
          </p:cNvPicPr>
          <p:nvPr/>
        </p:nvPicPr>
        <p:blipFill>
          <a:blip r:embed="rId25"/>
          <a:stretch>
            <a:fillRect/>
          </a:stretch>
        </p:blipFill>
        <p:spPr>
          <a:xfrm>
            <a:off x="3806190" y="2698750"/>
            <a:ext cx="3947160" cy="2263775"/>
          </a:xfrm>
          <a:prstGeom prst="rect">
            <a:avLst/>
          </a:prstGeom>
          <a:effectLst>
            <a:outerShdw blurRad="50800" dist="38100" dir="2700000" algn="tl" rotWithShape="0">
              <a:prstClr val="black">
                <a:alpha val="40000"/>
              </a:prstClr>
            </a:outerShdw>
          </a:effectLst>
          <a:scene3d>
            <a:camera prst="perspectiveLeft"/>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3000"/>
                            </p:stCondLst>
                            <p:childTnLst>
                              <p:par>
                                <p:cTn id="34" presetID="5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Scale>
                                      <p:cBhvr>
                                        <p:cTn id="3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8"/>
                                        </p:tgtEl>
                                        <p:attrNameLst>
                                          <p:attrName>ppt_x</p:attrName>
                                          <p:attrName>ppt_y</p:attrName>
                                        </p:attrNameLst>
                                      </p:cBhvr>
                                    </p:animMotion>
                                    <p:animEffect transition="in" filter="fad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0" y="0"/>
            <a:ext cx="4335780" cy="3850640"/>
          </a:xfrm>
          <a:custGeom>
            <a:avLst/>
            <a:gdLst>
              <a:gd name="connsiteX0" fmla="*/ 1848891 w 6671645"/>
              <a:gd name="connsiteY0" fmla="*/ 0 h 6686682"/>
              <a:gd name="connsiteX1" fmla="*/ 6642547 w 6671645"/>
              <a:gd name="connsiteY1" fmla="*/ 0 h 6686682"/>
              <a:gd name="connsiteX2" fmla="*/ 6657871 w 6671645"/>
              <a:gd name="connsiteY2" fmla="*/ 111440 h 6686682"/>
              <a:gd name="connsiteX3" fmla="*/ 6666817 w 6671645"/>
              <a:gd name="connsiteY3" fmla="*/ 561102 h 6686682"/>
              <a:gd name="connsiteX4" fmla="*/ 5158057 w 6671645"/>
              <a:gd name="connsiteY4" fmla="*/ 3461672 h 6686682"/>
              <a:gd name="connsiteX5" fmla="*/ 3374977 w 6671645"/>
              <a:gd name="connsiteY5" fmla="*/ 6044852 h 6686682"/>
              <a:gd name="connsiteX6" fmla="*/ 387937 w 6671645"/>
              <a:gd name="connsiteY6" fmla="*/ 6230383 h 6686682"/>
              <a:gd name="connsiteX7" fmla="*/ 31360 w 6671645"/>
              <a:gd name="connsiteY7" fmla="*/ 5841513 h 6686682"/>
              <a:gd name="connsiteX8" fmla="*/ 0 w 6671645"/>
              <a:gd name="connsiteY8" fmla="*/ 5788430 h 6686682"/>
              <a:gd name="connsiteX9" fmla="*/ 0 w 6671645"/>
              <a:gd name="connsiteY9" fmla="*/ 1376027 h 6686682"/>
              <a:gd name="connsiteX10" fmla="*/ 39709 w 6671645"/>
              <a:gd name="connsiteY10" fmla="*/ 1328337 h 6686682"/>
              <a:gd name="connsiteX11" fmla="*/ 1812877 w 6671645"/>
              <a:gd name="connsiteY11" fmla="*/ 19482 h 66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1645" h="6686682">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1848437" y="6993984"/>
                  <a:pt x="1200737" y="6744733"/>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0" y="31750"/>
            <a:ext cx="3924300" cy="3472180"/>
            <a:chOff x="0" y="0"/>
            <a:chExt cx="10508" cy="7462"/>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rcRect l="32541" t="28519" r="12872" b="1909"/>
            <a:stretch>
              <a:fillRect/>
            </a:stretch>
          </p:blipFill>
          <p:spPr>
            <a:xfrm>
              <a:off x="0" y="0"/>
              <a:ext cx="10508" cy="7462"/>
            </a:xfrm>
            <a:custGeom>
              <a:avLst/>
              <a:gdLst>
                <a:gd name="connsiteX0" fmla="*/ 1848891 w 6671645"/>
                <a:gd name="connsiteY0" fmla="*/ 0 h 6664850"/>
                <a:gd name="connsiteX1" fmla="*/ 6642547 w 6671645"/>
                <a:gd name="connsiteY1" fmla="*/ 0 h 6664850"/>
                <a:gd name="connsiteX2" fmla="*/ 6657871 w 6671645"/>
                <a:gd name="connsiteY2" fmla="*/ 111440 h 6664850"/>
                <a:gd name="connsiteX3" fmla="*/ 6666817 w 6671645"/>
                <a:gd name="connsiteY3" fmla="*/ 561102 h 6664850"/>
                <a:gd name="connsiteX4" fmla="*/ 5158057 w 6671645"/>
                <a:gd name="connsiteY4" fmla="*/ 3461672 h 6664850"/>
                <a:gd name="connsiteX5" fmla="*/ 3374977 w 6671645"/>
                <a:gd name="connsiteY5" fmla="*/ 6044852 h 6664850"/>
                <a:gd name="connsiteX6" fmla="*/ 1973329 w 6671645"/>
                <a:gd name="connsiteY6" fmla="*/ 6656274 h 6664850"/>
                <a:gd name="connsiteX7" fmla="*/ 1908229 w 6671645"/>
                <a:gd name="connsiteY7" fmla="*/ 6664850 h 6664850"/>
                <a:gd name="connsiteX8" fmla="*/ 1387084 w 6671645"/>
                <a:gd name="connsiteY8" fmla="*/ 6664850 h 6664850"/>
                <a:gd name="connsiteX9" fmla="*/ 1287737 w 6671645"/>
                <a:gd name="connsiteY9" fmla="*/ 6647972 h 6664850"/>
                <a:gd name="connsiteX10" fmla="*/ 387937 w 6671645"/>
                <a:gd name="connsiteY10" fmla="*/ 6230383 h 6664850"/>
                <a:gd name="connsiteX11" fmla="*/ 31360 w 6671645"/>
                <a:gd name="connsiteY11" fmla="*/ 5841513 h 6664850"/>
                <a:gd name="connsiteX12" fmla="*/ 0 w 6671645"/>
                <a:gd name="connsiteY12" fmla="*/ 5788430 h 6664850"/>
                <a:gd name="connsiteX13" fmla="*/ 0 w 6671645"/>
                <a:gd name="connsiteY13" fmla="*/ 1376027 h 6664850"/>
                <a:gd name="connsiteX14" fmla="*/ 39709 w 6671645"/>
                <a:gd name="connsiteY14" fmla="*/ 1328337 h 6664850"/>
                <a:gd name="connsiteX15" fmla="*/ 1812877 w 6671645"/>
                <a:gd name="connsiteY15" fmla="*/ 19482 h 66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71645" h="6664850">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2802525" y="6400777"/>
                    <a:pt x="2353659" y="6588179"/>
                    <a:pt x="1973329" y="6656274"/>
                  </a:cubicBezTo>
                  <a:lnTo>
                    <a:pt x="1908229" y="6664850"/>
                  </a:lnTo>
                  <a:lnTo>
                    <a:pt x="1387084" y="6664850"/>
                  </a:lnTo>
                  <a:lnTo>
                    <a:pt x="1287737" y="6647972"/>
                  </a:lnTo>
                  <a:cubicBezTo>
                    <a:pt x="974320" y="6578866"/>
                    <a:pt x="692737" y="6423265"/>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noFill/>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 y="205"/>
              <a:ext cx="6986" cy="6298"/>
            </a:xfrm>
            <a:prstGeom prst="rect">
              <a:avLst/>
            </a:prstGeom>
          </p:spPr>
        </p:pic>
      </p:grpSp>
      <p:grpSp>
        <p:nvGrpSpPr>
          <p:cNvPr id="13" name="组合 12"/>
          <p:cNvGrpSpPr/>
          <p:nvPr/>
        </p:nvGrpSpPr>
        <p:grpSpPr>
          <a:xfrm>
            <a:off x="5010150" y="647868"/>
            <a:ext cx="6689725" cy="1545034"/>
            <a:chOff x="5010150" y="1301918"/>
            <a:chExt cx="6689725" cy="1545034"/>
          </a:xfrm>
        </p:grpSpPr>
        <p:sp>
          <p:nvSpPr>
            <p:cNvPr id="22" name="文本框 21"/>
            <p:cNvSpPr txBox="1"/>
            <p:nvPr/>
          </p:nvSpPr>
          <p:spPr>
            <a:xfrm>
              <a:off x="5140325" y="1301918"/>
              <a:ext cx="6559550" cy="860425"/>
            </a:xfrm>
            <a:prstGeom prst="rect">
              <a:avLst/>
            </a:prstGeom>
            <a:noFill/>
          </p:spPr>
          <p:txBody>
            <a:bodyPr wrap="square" rtlCol="0">
              <a:spAutoFit/>
            </a:bodyPr>
            <a:lstStyle/>
            <a:p>
              <a:pPr algn="r"/>
              <a:r>
                <a:rPr lang="zh-CN" altLang="en-US" sz="5000" spc="300" dirty="0">
                  <a:latin typeface="华文新魏" panose="02010800040101010101" charset="-122"/>
                  <a:ea typeface="华文新魏" panose="02010800040101010101" charset="-122"/>
                </a:rPr>
                <a:t>雅虎的数据泄露事件</a:t>
              </a:r>
              <a:endParaRPr lang="zh-CN" altLang="en-US" sz="5000" spc="300" dirty="0">
                <a:latin typeface="华文新魏" panose="02010800040101010101" charset="-122"/>
                <a:ea typeface="华文新魏" panose="02010800040101010101" charset="-122"/>
              </a:endParaRPr>
            </a:p>
          </p:txBody>
        </p:sp>
        <p:sp>
          <p:nvSpPr>
            <p:cNvPr id="23" name="文本框 22"/>
            <p:cNvSpPr txBox="1"/>
            <p:nvPr/>
          </p:nvSpPr>
          <p:spPr>
            <a:xfrm>
              <a:off x="5010150" y="2293867"/>
              <a:ext cx="6559550" cy="553085"/>
            </a:xfrm>
            <a:prstGeom prst="rect">
              <a:avLst/>
            </a:prstGeom>
            <a:noFill/>
          </p:spPr>
          <p:txBody>
            <a:bodyPr wrap="square" rtlCol="0">
              <a:spAutoFit/>
            </a:bodyPr>
            <a:lstStyle/>
            <a:p>
              <a:pPr algn="r"/>
              <a:r>
                <a:rPr lang="zh-CN" altLang="en-US" sz="3000" spc="300" dirty="0" smtClean="0">
                  <a:solidFill>
                    <a:srgbClr val="47D6F4"/>
                  </a:solidFill>
                  <a:latin typeface="苹方 粗体" panose="020B0600000000000000" pitchFamily="34" charset="-122"/>
                  <a:ea typeface="苹方 粗体" panose="020B0600000000000000" pitchFamily="34" charset="-122"/>
                </a:rPr>
                <a:t>Yahoo Data Breach Incident</a:t>
              </a:r>
              <a:endParaRPr lang="zh-CN" altLang="en-US" sz="3000" spc="300" dirty="0" smtClean="0">
                <a:solidFill>
                  <a:srgbClr val="47D6F4"/>
                </a:solidFill>
                <a:latin typeface="苹方 粗体" panose="020B0600000000000000" pitchFamily="34" charset="-122"/>
                <a:ea typeface="苹方 粗体" panose="020B0600000000000000" pitchFamily="34" charset="-122"/>
              </a:endParaRPr>
            </a:p>
          </p:txBody>
        </p:sp>
      </p:grpSp>
      <p:sp>
        <p:nvSpPr>
          <p:cNvPr id="24" name="文本框 23"/>
          <p:cNvSpPr txBox="1"/>
          <p:nvPr/>
        </p:nvSpPr>
        <p:spPr>
          <a:xfrm>
            <a:off x="5140325" y="2388711"/>
            <a:ext cx="6559550" cy="3322955"/>
          </a:xfrm>
          <a:prstGeom prst="rect">
            <a:avLst/>
          </a:prstGeom>
          <a:noFill/>
        </p:spPr>
        <p:txBody>
          <a:bodyPr wrap="square" rtlCol="0">
            <a:spAutoFit/>
          </a:bodyPr>
          <a:lstStyle/>
          <a:p>
            <a:pPr algn="just">
              <a:lnSpc>
                <a:spcPct val="150000"/>
              </a:lnSpc>
            </a:pPr>
            <a:r>
              <a:rPr lang="zh-CN" altLang="en-US" sz="2000" dirty="0">
                <a:latin typeface="苹方 细体" panose="020B0200000000000000" pitchFamily="34" charset="-122"/>
                <a:ea typeface="苹方 细体" panose="020B0200000000000000" pitchFamily="34" charset="-122"/>
              </a:rPr>
              <a:t>雅虎在2013年和2014年间遭遇了两次大规模数据泄露事件，累计影响了30亿用户账户。这两次数据泄露事件中泄露的信息包括用户名、电子邮件地址、电话号码、出生日期和部分安全问题的答案。而这两次数据泄露知道2016年才被披露，最后，雅虎被迫同意向2亿用户支付5000万美元(约合3.47亿元人民币)赔偿金，并为他们提供为期两年的免费信用监控服务。</a:t>
            </a:r>
            <a:endParaRPr lang="zh-CN" altLang="en-US" sz="2000" dirty="0">
              <a:latin typeface="苹方 细体" panose="020B0200000000000000" pitchFamily="34" charset="-122"/>
              <a:ea typeface="苹方 细体" panose="020B0200000000000000" pitchFamily="34" charset="-122"/>
            </a:endParaRPr>
          </a:p>
        </p:txBody>
      </p:sp>
      <p:pic>
        <p:nvPicPr>
          <p:cNvPr id="5" name="图片 4" descr="IMG_256"/>
          <p:cNvPicPr>
            <a:picLocks noChangeAspect="1"/>
          </p:cNvPicPr>
          <p:nvPr/>
        </p:nvPicPr>
        <p:blipFill>
          <a:blip r:embed="rId3"/>
          <a:stretch>
            <a:fillRect/>
          </a:stretch>
        </p:blipFill>
        <p:spPr>
          <a:xfrm>
            <a:off x="513080" y="3309620"/>
            <a:ext cx="3729990" cy="3397250"/>
          </a:xfrm>
          <a:prstGeom prst="rect">
            <a:avLst/>
          </a:prstGeom>
          <a:noFill/>
          <a:ln w="9525">
            <a:noFill/>
          </a:ln>
          <a:effectLst>
            <a:outerShdw blurRad="50800" dist="38100" dir="2700000" algn="tl" rotWithShape="0">
              <a:prstClr val="black">
                <a:alpha val="40000"/>
              </a:prstClr>
            </a:outerShdw>
          </a:effectLst>
          <a:scene3d>
            <a:camera prst="perspectiveLeft"/>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3883660" y="1610360"/>
            <a:ext cx="4425315" cy="3363595"/>
            <a:chOff x="8588" y="912"/>
            <a:chExt cx="10612" cy="8375"/>
          </a:xfrm>
        </p:grpSpPr>
        <p:sp>
          <p:nvSpPr>
            <p:cNvPr id="3" name="椭圆 2"/>
            <p:cNvSpPr/>
            <p:nvPr>
              <p:custDataLst>
                <p:tags r:id="rId2"/>
              </p:custDataLst>
            </p:nvPr>
          </p:nvSpPr>
          <p:spPr>
            <a:xfrm>
              <a:off x="9990" y="1497"/>
              <a:ext cx="8898" cy="7791"/>
            </a:xfrm>
            <a:custGeom>
              <a:avLst/>
              <a:gdLst>
                <a:gd name="connsiteX0" fmla="*/ 0 w 6290280"/>
                <a:gd name="connsiteY0" fmla="*/ 2468880 h 4937760"/>
                <a:gd name="connsiteX1" fmla="*/ 3145140 w 6290280"/>
                <a:gd name="connsiteY1" fmla="*/ 0 h 4937760"/>
                <a:gd name="connsiteX2" fmla="*/ 6290280 w 6290280"/>
                <a:gd name="connsiteY2" fmla="*/ 2468880 h 4937760"/>
                <a:gd name="connsiteX3" fmla="*/ 3145140 w 6290280"/>
                <a:gd name="connsiteY3" fmla="*/ 4937760 h 4937760"/>
                <a:gd name="connsiteX4" fmla="*/ 0 w 6290280"/>
                <a:gd name="connsiteY4" fmla="*/ 2468880 h 4937760"/>
                <a:gd name="connsiteX0-1" fmla="*/ 0 w 6031200"/>
                <a:gd name="connsiteY0-2" fmla="*/ 2929572 h 4946709"/>
                <a:gd name="connsiteX1-3" fmla="*/ 2886060 w 6031200"/>
                <a:gd name="connsiteY1-4" fmla="*/ 3492 h 4946709"/>
                <a:gd name="connsiteX2-5" fmla="*/ 6031200 w 6031200"/>
                <a:gd name="connsiteY2-6" fmla="*/ 2472372 h 4946709"/>
                <a:gd name="connsiteX3-7" fmla="*/ 2886060 w 6031200"/>
                <a:gd name="connsiteY3-8" fmla="*/ 4941252 h 4946709"/>
                <a:gd name="connsiteX4-9" fmla="*/ 0 w 6031200"/>
                <a:gd name="connsiteY4-10" fmla="*/ 2929572 h 4946709"/>
                <a:gd name="connsiteX0-11" fmla="*/ 0 w 5650200"/>
                <a:gd name="connsiteY0-12" fmla="*/ 2929840 h 4947311"/>
                <a:gd name="connsiteX1-13" fmla="*/ 2886060 w 5650200"/>
                <a:gd name="connsiteY1-14" fmla="*/ 3760 h 4947311"/>
                <a:gd name="connsiteX2-15" fmla="*/ 5650200 w 5650200"/>
                <a:gd name="connsiteY2-16" fmla="*/ 2457400 h 4947311"/>
                <a:gd name="connsiteX3-17" fmla="*/ 2886060 w 5650200"/>
                <a:gd name="connsiteY3-18" fmla="*/ 4941520 h 4947311"/>
                <a:gd name="connsiteX4-19" fmla="*/ 0 w 5650200"/>
                <a:gd name="connsiteY4-20" fmla="*/ 2929840 h 49473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50200" h="4947311">
                  <a:moveTo>
                    <a:pt x="0" y="2929840"/>
                  </a:moveTo>
                  <a:cubicBezTo>
                    <a:pt x="0" y="1566315"/>
                    <a:pt x="1944360" y="82500"/>
                    <a:pt x="2886060" y="3760"/>
                  </a:cubicBezTo>
                  <a:cubicBezTo>
                    <a:pt x="3827760" y="-74980"/>
                    <a:pt x="5650200" y="1093875"/>
                    <a:pt x="5650200" y="2457400"/>
                  </a:cubicBezTo>
                  <a:cubicBezTo>
                    <a:pt x="5650200" y="3820925"/>
                    <a:pt x="3827760" y="4862780"/>
                    <a:pt x="2886060" y="4941520"/>
                  </a:cubicBezTo>
                  <a:cubicBezTo>
                    <a:pt x="1944360" y="5020260"/>
                    <a:pt x="0" y="4293365"/>
                    <a:pt x="0" y="2929840"/>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8588" y="912"/>
              <a:ext cx="10612" cy="8206"/>
            </a:xfrm>
            <a:prstGeom prst="rect">
              <a:avLst/>
            </a:prstGeom>
          </p:spPr>
        </p:pic>
      </p:grpSp>
      <p:sp>
        <p:nvSpPr>
          <p:cNvPr id="5" name="文本框 4"/>
          <p:cNvSpPr txBox="1"/>
          <p:nvPr/>
        </p:nvSpPr>
        <p:spPr>
          <a:xfrm>
            <a:off x="346710" y="266065"/>
            <a:ext cx="3958590" cy="583565"/>
          </a:xfrm>
          <a:prstGeom prst="rect">
            <a:avLst/>
          </a:prstGeom>
          <a:noFill/>
        </p:spPr>
        <p:txBody>
          <a:bodyPr wrap="square" rtlCol="0">
            <a:spAutoFit/>
          </a:bodyPr>
          <a:p>
            <a:r>
              <a:rPr lang="zh-CN" altLang="en-US" sz="3200">
                <a:solidFill>
                  <a:srgbClr val="00B0F0"/>
                </a:solidFill>
                <a:latin typeface="华文新魏" panose="02010800040101010101" charset="-122"/>
                <a:ea typeface="华文新魏" panose="02010800040101010101" charset="-122"/>
              </a:rPr>
              <a:t>应急响应过程（不足）</a:t>
            </a:r>
            <a:endParaRPr lang="zh-CN" altLang="en-US" sz="3200">
              <a:solidFill>
                <a:srgbClr val="00B0F0"/>
              </a:solidFill>
              <a:latin typeface="华文新魏" panose="02010800040101010101" charset="-122"/>
              <a:ea typeface="华文新魏" panose="02010800040101010101" charset="-122"/>
            </a:endParaRPr>
          </a:p>
        </p:txBody>
      </p:sp>
      <p:cxnSp>
        <p:nvCxnSpPr>
          <p:cNvPr id="6" name="直接连接符 5"/>
          <p:cNvCxnSpPr/>
          <p:nvPr/>
        </p:nvCxnSpPr>
        <p:spPr>
          <a:xfrm>
            <a:off x="498475" y="937895"/>
            <a:ext cx="3728085" cy="13335"/>
          </a:xfrm>
          <a:prstGeom prst="line">
            <a:avLst/>
          </a:prstGeom>
          <a:ln w="3810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3">
            <a:schemeClr val="accent1"/>
          </a:lnRef>
          <a:fillRef idx="0">
            <a:srgbClr val="FFFFFF"/>
          </a:fillRef>
          <a:effectRef idx="0">
            <a:srgbClr val="FFFFFF"/>
          </a:effectRef>
          <a:fontRef idx="minor">
            <a:schemeClr val="tx1"/>
          </a:fontRef>
        </p:style>
      </p:cxnSp>
      <p:grpSp>
        <p:nvGrpSpPr>
          <p:cNvPr id="7" name="组合 6"/>
          <p:cNvGrpSpPr/>
          <p:nvPr>
            <p:custDataLst>
              <p:tags r:id="rId5"/>
            </p:custDataLst>
          </p:nvPr>
        </p:nvGrpSpPr>
        <p:grpSpPr>
          <a:xfrm>
            <a:off x="466725" y="1257300"/>
            <a:ext cx="3248025" cy="2100420"/>
            <a:chOff x="1127" y="2557"/>
            <a:chExt cx="5115" cy="3308"/>
          </a:xfrm>
        </p:grpSpPr>
        <p:grpSp>
          <p:nvGrpSpPr>
            <p:cNvPr id="9" name="组合 8"/>
            <p:cNvGrpSpPr/>
            <p:nvPr>
              <p:custDataLst>
                <p:tags r:id="rId6"/>
              </p:custDataLst>
            </p:nvPr>
          </p:nvGrpSpPr>
          <p:grpSpPr>
            <a:xfrm>
              <a:off x="1127" y="2557"/>
              <a:ext cx="5115" cy="3308"/>
              <a:chOff x="589003" y="652564"/>
              <a:chExt cx="3779702" cy="2444203"/>
            </a:xfrm>
          </p:grpSpPr>
          <p:sp>
            <p:nvSpPr>
              <p:cNvPr id="17" name="文本框 16"/>
              <p:cNvSpPr txBox="1"/>
              <p:nvPr>
                <p:custDataLst>
                  <p:tags r:id="rId7"/>
                </p:custDataLst>
              </p:nvPr>
            </p:nvSpPr>
            <p:spPr>
              <a:xfrm>
                <a:off x="1353868" y="652564"/>
                <a:ext cx="2250255" cy="535726"/>
              </a:xfrm>
              <a:prstGeom prst="rect">
                <a:avLst/>
              </a:prstGeom>
              <a:noFill/>
            </p:spPr>
            <p:txBody>
              <a:bodyPr wrap="square" rtlCol="0">
                <a:spAutoFit/>
              </a:bodyPr>
              <a:p>
                <a:r>
                  <a:rPr lang="en-US" altLang="zh-CN"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发现延迟</a:t>
                </a:r>
                <a:endPar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8"/>
                </p:custDataLst>
              </p:nvPr>
            </p:nvSpPr>
            <p:spPr>
              <a:xfrm>
                <a:off x="589003" y="1539836"/>
                <a:ext cx="3779702" cy="1556931"/>
              </a:xfrm>
              <a:prstGeom prst="rect">
                <a:avLst/>
              </a:prstGeom>
              <a:noFill/>
              <a:ln>
                <a:solidFill>
                  <a:srgbClr val="00B0F0"/>
                </a:solidFill>
              </a:ln>
            </p:spPr>
            <p:txBody>
              <a:bodyPr wrap="square" rtlCol="0">
                <a:spAutoFit/>
              </a:bodyPr>
              <a:p>
                <a:pPr algn="just">
                  <a:lnSpc>
                    <a:spcPct val="150000"/>
                  </a:lnSpc>
                </a:pPr>
                <a:r>
                  <a:rPr lang="zh-CN" altLang="en-US" spc="300" dirty="0">
                    <a:latin typeface="苹方 细体" panose="020B0200000000000000" pitchFamily="34" charset="-122"/>
                    <a:ea typeface="苹方 细体" panose="020B0200000000000000" pitchFamily="34" charset="-122"/>
                  </a:rPr>
                  <a:t>事件暴露在2016年，但泄露始于2013年，雅虎未能及时检测和应对。</a:t>
                </a:r>
                <a:endParaRPr lang="zh-CN" altLang="en-US" spc="300" dirty="0">
                  <a:latin typeface="苹方 细体" panose="020B0200000000000000" pitchFamily="34" charset="-122"/>
                  <a:ea typeface="苹方 细体" panose="020B0200000000000000" pitchFamily="34" charset="-122"/>
                </a:endParaRPr>
              </a:p>
            </p:txBody>
          </p:sp>
        </p:grpSp>
        <p:cxnSp>
          <p:nvCxnSpPr>
            <p:cNvPr id="19" name="直接连接符 18"/>
            <p:cNvCxnSpPr/>
            <p:nvPr>
              <p:custDataLst>
                <p:tags r:id="rId9"/>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20" name="组合 19"/>
          <p:cNvGrpSpPr/>
          <p:nvPr>
            <p:custDataLst>
              <p:tags r:id="rId10"/>
            </p:custDataLst>
          </p:nvPr>
        </p:nvGrpSpPr>
        <p:grpSpPr>
          <a:xfrm>
            <a:off x="466725" y="4042410"/>
            <a:ext cx="3248025" cy="2100420"/>
            <a:chOff x="1127" y="2557"/>
            <a:chExt cx="5115" cy="3308"/>
          </a:xfrm>
        </p:grpSpPr>
        <p:grpSp>
          <p:nvGrpSpPr>
            <p:cNvPr id="21" name="组合 20"/>
            <p:cNvGrpSpPr/>
            <p:nvPr>
              <p:custDataLst>
                <p:tags r:id="rId11"/>
              </p:custDataLst>
            </p:nvPr>
          </p:nvGrpSpPr>
          <p:grpSpPr>
            <a:xfrm>
              <a:off x="1127" y="2557"/>
              <a:ext cx="5115" cy="3308"/>
              <a:chOff x="589003" y="652564"/>
              <a:chExt cx="3779702" cy="2444203"/>
            </a:xfrm>
          </p:grpSpPr>
          <p:sp>
            <p:nvSpPr>
              <p:cNvPr id="22" name="文本框 21"/>
              <p:cNvSpPr txBox="1"/>
              <p:nvPr>
                <p:custDataLst>
                  <p:tags r:id="rId12"/>
                </p:custDataLst>
              </p:nvPr>
            </p:nvSpPr>
            <p:spPr>
              <a:xfrm>
                <a:off x="1353868" y="652564"/>
                <a:ext cx="2250255" cy="535726"/>
              </a:xfrm>
              <a:prstGeom prst="rect">
                <a:avLst/>
              </a:prstGeom>
              <a:noFill/>
            </p:spPr>
            <p:txBody>
              <a:bodyPr wrap="square" rtlCol="0">
                <a:spAutoFit/>
              </a:bodyPr>
              <a:lstStyle/>
              <a:p>
                <a:r>
                  <a:rPr lang="en-US" altLang="zh-CN"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通知用户</a:t>
                </a:r>
                <a:endPar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custDataLst>
                  <p:tags r:id="rId13"/>
                </p:custDataLst>
              </p:nvPr>
            </p:nvSpPr>
            <p:spPr>
              <a:xfrm>
                <a:off x="589003" y="1539836"/>
                <a:ext cx="3779702" cy="1556931"/>
              </a:xfrm>
              <a:prstGeom prst="rect">
                <a:avLst/>
              </a:prstGeom>
              <a:noFill/>
              <a:ln>
                <a:solidFill>
                  <a:srgbClr val="00B0F0"/>
                </a:solidFill>
              </a:ln>
            </p:spPr>
            <p:txBody>
              <a:bodyPr wrap="square" rtlCol="0">
                <a:spAutoFit/>
              </a:bodyPr>
              <a:lstStyle/>
              <a:p>
                <a:pPr algn="just">
                  <a:lnSpc>
                    <a:spcPct val="150000"/>
                  </a:lnSpc>
                </a:pPr>
                <a:r>
                  <a:rPr lang="zh-CN" altLang="en-US" spc="300" dirty="0">
                    <a:latin typeface="苹方 细体" panose="020B0200000000000000" pitchFamily="34" charset="-122"/>
                    <a:ea typeface="苹方 细体" panose="020B0200000000000000" pitchFamily="34" charset="-122"/>
                  </a:rPr>
                  <a:t>雅虎在发现后通知了受影响的用户，并建议他们更改密码和安全问题答案。</a:t>
                </a:r>
                <a:endParaRPr lang="zh-CN" altLang="en-US" spc="300" dirty="0">
                  <a:latin typeface="苹方 细体" panose="020B0200000000000000" pitchFamily="34" charset="-122"/>
                  <a:ea typeface="苹方 细体" panose="020B0200000000000000" pitchFamily="34" charset="-122"/>
                </a:endParaRPr>
              </a:p>
            </p:txBody>
          </p:sp>
        </p:grpSp>
        <p:cxnSp>
          <p:nvCxnSpPr>
            <p:cNvPr id="24" name="直接连接符 23"/>
            <p:cNvCxnSpPr/>
            <p:nvPr>
              <p:custDataLst>
                <p:tags r:id="rId14"/>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25" name="组合 24"/>
          <p:cNvGrpSpPr/>
          <p:nvPr>
            <p:custDataLst>
              <p:tags r:id="rId15"/>
            </p:custDataLst>
          </p:nvPr>
        </p:nvGrpSpPr>
        <p:grpSpPr>
          <a:xfrm>
            <a:off x="8477885" y="1257300"/>
            <a:ext cx="3248025" cy="2100420"/>
            <a:chOff x="1127" y="2557"/>
            <a:chExt cx="5115" cy="3308"/>
          </a:xfrm>
        </p:grpSpPr>
        <p:grpSp>
          <p:nvGrpSpPr>
            <p:cNvPr id="26" name="组合 25"/>
            <p:cNvGrpSpPr/>
            <p:nvPr>
              <p:custDataLst>
                <p:tags r:id="rId16"/>
              </p:custDataLst>
            </p:nvPr>
          </p:nvGrpSpPr>
          <p:grpSpPr>
            <a:xfrm>
              <a:off x="1127" y="2557"/>
              <a:ext cx="5115" cy="3308"/>
              <a:chOff x="589003" y="652564"/>
              <a:chExt cx="3779702" cy="2444203"/>
            </a:xfrm>
          </p:grpSpPr>
          <p:sp>
            <p:nvSpPr>
              <p:cNvPr id="27" name="文本框 26"/>
              <p:cNvSpPr txBox="1"/>
              <p:nvPr>
                <p:custDataLst>
                  <p:tags r:id="rId17"/>
                </p:custDataLst>
              </p:nvPr>
            </p:nvSpPr>
            <p:spPr>
              <a:xfrm>
                <a:off x="1353868" y="652564"/>
                <a:ext cx="2250255" cy="535726"/>
              </a:xfrm>
              <a:prstGeom prst="rect">
                <a:avLst/>
              </a:prstGeom>
              <a:noFill/>
            </p:spPr>
            <p:txBody>
              <a:bodyPr wrap="square" rtlCol="0">
                <a:spAutoFit/>
              </a:bodyPr>
              <a:lstStyle/>
              <a:p>
                <a:r>
                  <a:rPr lang="en-US" altLang="zh-CN"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法务行动</a:t>
                </a:r>
                <a:endPar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18"/>
                </p:custDataLst>
              </p:nvPr>
            </p:nvSpPr>
            <p:spPr>
              <a:xfrm>
                <a:off x="589003" y="1539836"/>
                <a:ext cx="3779702" cy="1556931"/>
              </a:xfrm>
              <a:prstGeom prst="rect">
                <a:avLst/>
              </a:prstGeom>
              <a:noFill/>
              <a:ln>
                <a:solidFill>
                  <a:srgbClr val="00B0F0"/>
                </a:solidFill>
              </a:ln>
            </p:spPr>
            <p:txBody>
              <a:bodyPr wrap="square" rtlCol="0">
                <a:spAutoFit/>
              </a:bodyPr>
              <a:lstStyle/>
              <a:p>
                <a:pPr algn="just">
                  <a:lnSpc>
                    <a:spcPct val="150000"/>
                  </a:lnSpc>
                </a:pPr>
                <a:r>
                  <a:rPr lang="zh-CN" altLang="en-US" spc="300" dirty="0">
                    <a:latin typeface="苹方 细体" panose="020B0200000000000000" pitchFamily="34" charset="-122"/>
                    <a:ea typeface="苹方 细体" panose="020B0200000000000000" pitchFamily="34" charset="-122"/>
                  </a:rPr>
                  <a:t>雅虎与执法机构合作，追踪泄露源头，并采取法律措施对抗攻击者。（滞后）</a:t>
                </a:r>
                <a:endParaRPr lang="zh-CN" altLang="en-US" spc="300" dirty="0">
                  <a:latin typeface="苹方 细体" panose="020B0200000000000000" pitchFamily="34" charset="-122"/>
                  <a:ea typeface="苹方 细体" panose="020B0200000000000000" pitchFamily="34" charset="-122"/>
                </a:endParaRPr>
              </a:p>
            </p:txBody>
          </p:sp>
        </p:grpSp>
        <p:cxnSp>
          <p:nvCxnSpPr>
            <p:cNvPr id="29" name="直接连接符 28"/>
            <p:cNvCxnSpPr/>
            <p:nvPr>
              <p:custDataLst>
                <p:tags r:id="rId19"/>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30" name="组合 29"/>
          <p:cNvGrpSpPr/>
          <p:nvPr>
            <p:custDataLst>
              <p:tags r:id="rId20"/>
            </p:custDataLst>
          </p:nvPr>
        </p:nvGrpSpPr>
        <p:grpSpPr>
          <a:xfrm>
            <a:off x="8477885" y="4046855"/>
            <a:ext cx="3248025" cy="2100420"/>
            <a:chOff x="1127" y="2557"/>
            <a:chExt cx="5115" cy="3308"/>
          </a:xfrm>
        </p:grpSpPr>
        <p:grpSp>
          <p:nvGrpSpPr>
            <p:cNvPr id="31" name="组合 30"/>
            <p:cNvGrpSpPr/>
            <p:nvPr>
              <p:custDataLst>
                <p:tags r:id="rId21"/>
              </p:custDataLst>
            </p:nvPr>
          </p:nvGrpSpPr>
          <p:grpSpPr>
            <a:xfrm>
              <a:off x="1127" y="2557"/>
              <a:ext cx="5115" cy="3308"/>
              <a:chOff x="589003" y="652564"/>
              <a:chExt cx="3779702" cy="2444203"/>
            </a:xfrm>
          </p:grpSpPr>
          <p:sp>
            <p:nvSpPr>
              <p:cNvPr id="32" name="文本框 31"/>
              <p:cNvSpPr txBox="1"/>
              <p:nvPr>
                <p:custDataLst>
                  <p:tags r:id="rId22"/>
                </p:custDataLst>
              </p:nvPr>
            </p:nvSpPr>
            <p:spPr>
              <a:xfrm>
                <a:off x="1353868" y="652564"/>
                <a:ext cx="2250255" cy="535726"/>
              </a:xfrm>
              <a:prstGeom prst="rect">
                <a:avLst/>
              </a:prstGeom>
              <a:noFill/>
            </p:spPr>
            <p:txBody>
              <a:bodyPr wrap="square" rtlCol="0">
                <a:spAutoFit/>
              </a:bodyPr>
              <a:lstStyle/>
              <a:p>
                <a:r>
                  <a:rPr lang="en-US" altLang="zh-CN"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安全措施</a:t>
                </a:r>
                <a:endParaRPr lang="zh-CN" altLang="en-US" sz="2400" b="1" spc="3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32"/>
              <p:cNvSpPr txBox="1"/>
              <p:nvPr>
                <p:custDataLst>
                  <p:tags r:id="rId23"/>
                </p:custDataLst>
              </p:nvPr>
            </p:nvSpPr>
            <p:spPr>
              <a:xfrm>
                <a:off x="589003" y="1539836"/>
                <a:ext cx="3779702" cy="1556931"/>
              </a:xfrm>
              <a:prstGeom prst="rect">
                <a:avLst/>
              </a:prstGeom>
              <a:noFill/>
              <a:ln>
                <a:solidFill>
                  <a:srgbClr val="00B0F0"/>
                </a:solidFill>
              </a:ln>
            </p:spPr>
            <p:txBody>
              <a:bodyPr wrap="square" rtlCol="0">
                <a:spAutoFit/>
              </a:bodyPr>
              <a:lstStyle/>
              <a:p>
                <a:pPr algn="just">
                  <a:lnSpc>
                    <a:spcPct val="150000"/>
                  </a:lnSpc>
                </a:pPr>
                <a:r>
                  <a:rPr lang="zh-CN" altLang="en-US" spc="300" dirty="0">
                    <a:latin typeface="苹方 细体" panose="020B0200000000000000" pitchFamily="34" charset="-122"/>
                    <a:ea typeface="苹方 细体" panose="020B0200000000000000" pitchFamily="34" charset="-122"/>
                  </a:rPr>
                  <a:t>强化了密码加密方法和多因素认证，改善了网络安全监控和漏洞管理机制。</a:t>
                </a:r>
                <a:endParaRPr lang="zh-CN" altLang="en-US" spc="300" dirty="0">
                  <a:latin typeface="苹方 细体" panose="020B0200000000000000" pitchFamily="34" charset="-122"/>
                  <a:ea typeface="苹方 细体" panose="020B0200000000000000" pitchFamily="34" charset="-122"/>
                </a:endParaRPr>
              </a:p>
            </p:txBody>
          </p:sp>
        </p:grpSp>
        <p:cxnSp>
          <p:nvCxnSpPr>
            <p:cNvPr id="34" name="直接连接符 33"/>
            <p:cNvCxnSpPr/>
            <p:nvPr>
              <p:custDataLst>
                <p:tags r:id="rId24"/>
              </p:custDataLst>
            </p:nvPr>
          </p:nvCxnSpPr>
          <p:spPr>
            <a:xfrm flipV="1">
              <a:off x="2344" y="3517"/>
              <a:ext cx="2566" cy="17"/>
            </a:xfrm>
            <a:prstGeom prst="line">
              <a:avLst/>
            </a:prstGeom>
            <a:ln w="19050">
              <a:gradFill>
                <a:gsLst>
                  <a:gs pos="50000">
                    <a:schemeClr val="accent5"/>
                  </a:gs>
                  <a:gs pos="0">
                    <a:schemeClr val="accent5">
                      <a:lumMod val="25000"/>
                      <a:lumOff val="75000"/>
                    </a:schemeClr>
                  </a:gs>
                  <a:gs pos="100000">
                    <a:schemeClr val="accent5">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pic>
        <p:nvPicPr>
          <p:cNvPr id="100" name="图片 99"/>
          <p:cNvPicPr/>
          <p:nvPr/>
        </p:nvPicPr>
        <p:blipFill>
          <a:blip r:embed="rId25"/>
          <a:stretch>
            <a:fillRect/>
          </a:stretch>
        </p:blipFill>
        <p:spPr>
          <a:xfrm>
            <a:off x="4756785" y="2019935"/>
            <a:ext cx="3188970" cy="3190240"/>
          </a:xfrm>
          <a:prstGeom prst="rect">
            <a:avLst/>
          </a:prstGeom>
          <a:noFill/>
          <a:ln w="9525">
            <a:noFill/>
          </a:ln>
          <a:effectLst>
            <a:outerShdw blurRad="50800" dist="38100" dir="2700000" algn="tl" rotWithShape="0">
              <a:prstClr val="black">
                <a:alpha val="40000"/>
              </a:prstClr>
            </a:outerShdw>
          </a:effectLst>
          <a:scene3d>
            <a:camera prst="perspectiveLeft"/>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000"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Effect transition="in" filter="fade">
                                      <p:cBhvr>
                                        <p:cTn id="18" dur="1000"/>
                                        <p:tgtEl>
                                          <p:spTgt spid="4"/>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randombar(horizontal)">
                                      <p:cBhvr>
                                        <p:cTn id="30" dur="500"/>
                                        <p:tgtEl>
                                          <p:spTgt spid="25"/>
                                        </p:tgtEl>
                                      </p:cBhvr>
                                    </p:animEffect>
                                  </p:childTnLst>
                                </p:cTn>
                              </p:par>
                            </p:childTnLst>
                          </p:cTn>
                        </p:par>
                        <p:par>
                          <p:cTn id="31" fill="hold">
                            <p:stCondLst>
                              <p:cond delay="3000"/>
                            </p:stCondLst>
                            <p:childTnLst>
                              <p:par>
                                <p:cTn id="32" presetID="14" presetClass="entr" presetSubtype="1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childTnLst>
                          </p:cTn>
                        </p:par>
                        <p:par>
                          <p:cTn id="35" fill="hold">
                            <p:stCondLst>
                              <p:cond delay="3500"/>
                            </p:stCondLst>
                            <p:childTnLst>
                              <p:par>
                                <p:cTn id="36" presetID="52" presetClass="entr" presetSubtype="0" fill="hold" nodeType="afterEffect">
                                  <p:stCondLst>
                                    <p:cond delay="0"/>
                                  </p:stCondLst>
                                  <p:childTnLst>
                                    <p:set>
                                      <p:cBhvr>
                                        <p:cTn id="37" dur="1" fill="hold">
                                          <p:stCondLst>
                                            <p:cond delay="0"/>
                                          </p:stCondLst>
                                        </p:cTn>
                                        <p:tgtEl>
                                          <p:spTgt spid="100"/>
                                        </p:tgtEl>
                                        <p:attrNameLst>
                                          <p:attrName>style.visibility</p:attrName>
                                        </p:attrNameLst>
                                      </p:cBhvr>
                                      <p:to>
                                        <p:strVal val="visible"/>
                                      </p:to>
                                    </p:set>
                                    <p:animScale>
                                      <p:cBhvr>
                                        <p:cTn id="38" dur="1000" decel="50000" fill="hold">
                                          <p:stCondLst>
                                            <p:cond delay="0"/>
                                          </p:stCondLst>
                                        </p:cTn>
                                        <p:tgtEl>
                                          <p:spTgt spid="10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00"/>
                                        </p:tgtEl>
                                        <p:attrNameLst>
                                          <p:attrName>ppt_x</p:attrName>
                                          <p:attrName>ppt_y</p:attrName>
                                        </p:attrNameLst>
                                      </p:cBhvr>
                                    </p:animMotion>
                                    <p:animEffect transition="in" filter="fade">
                                      <p:cBhvr>
                                        <p:cTn id="40"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265994" y="0"/>
            <a:ext cx="4888338" cy="4888338"/>
            <a:chOff x="2287766" y="-130809"/>
            <a:chExt cx="4888338" cy="4888338"/>
          </a:xfrm>
        </p:grpSpPr>
        <p:pic>
          <p:nvPicPr>
            <p:cNvPr id="35" name="图片 34"/>
            <p:cNvPicPr>
              <a:picLocks noChangeAspect="1"/>
            </p:cNvPicPr>
            <p:nvPr/>
          </p:nvPicPr>
          <p:blipFill>
            <a:blip r:embed="rId1"/>
            <a:srcRect r="4141" b="4980"/>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5411194" y="2696487"/>
            <a:ext cx="5448300" cy="783590"/>
          </a:xfrm>
          <a:prstGeom prst="rect">
            <a:avLst/>
          </a:prstGeom>
          <a:noFill/>
        </p:spPr>
        <p:txBody>
          <a:bodyPr wrap="square" rtlCol="0">
            <a:spAutoFit/>
          </a:bodyPr>
          <a:lstStyle/>
          <a:p>
            <a:r>
              <a:rPr lang="en-US" altLang="zh-CN" sz="4500" b="1" i="1" spc="600" dirty="0">
                <a:latin typeface="楷体" panose="02010609060101010101" charset="-122"/>
                <a:ea typeface="楷体" panose="02010609060101010101" charset="-122"/>
              </a:rPr>
              <a:t>3</a:t>
            </a:r>
            <a:r>
              <a:rPr lang="zh-CN" altLang="en-US" sz="4500" b="1" i="1" spc="600" dirty="0">
                <a:latin typeface="楷体" panose="02010609060101010101" charset="-122"/>
                <a:ea typeface="楷体" panose="02010609060101010101" charset="-122"/>
              </a:rPr>
              <a:t>、方案 &amp; 总结</a:t>
            </a:r>
            <a:endParaRPr lang="zh-CN" altLang="en-US" sz="4500" i="1" spc="600" dirty="0" smtClean="0">
              <a:latin typeface="方正兰亭大黑_GBK" panose="02000000000000000000" pitchFamily="2" charset="-122"/>
              <a:ea typeface="方正兰亭大黑_GBK" panose="02000000000000000000" pitchFamily="2" charset="-122"/>
            </a:endParaRPr>
          </a:p>
        </p:txBody>
      </p:sp>
      <p:sp>
        <p:nvSpPr>
          <p:cNvPr id="17" name="文本框 16"/>
          <p:cNvSpPr txBox="1"/>
          <p:nvPr/>
        </p:nvSpPr>
        <p:spPr>
          <a:xfrm>
            <a:off x="5411194" y="3558261"/>
            <a:ext cx="5448300" cy="553085"/>
          </a:xfrm>
          <a:prstGeom prst="rect">
            <a:avLst/>
          </a:prstGeom>
          <a:noFill/>
        </p:spPr>
        <p:txBody>
          <a:bodyPr wrap="square" rtlCol="0">
            <a:spAutoFit/>
          </a:bodyPr>
          <a:lstStyle/>
          <a:p>
            <a:r>
              <a:rPr lang="en-US" altLang="zh-CN" sz="3000" dirty="0" smtClean="0">
                <a:solidFill>
                  <a:srgbClr val="47D6F4"/>
                </a:solidFill>
                <a:latin typeface="方正兰亭大黑_GBK" panose="02000000000000000000" pitchFamily="2" charset="-122"/>
                <a:ea typeface="方正兰亭大黑_GBK" panose="02000000000000000000" pitchFamily="2" charset="-122"/>
              </a:rPr>
              <a:t>Summary &amp; Solutions</a:t>
            </a:r>
            <a:endParaRPr lang="en-US" altLang="zh-CN" sz="3000" dirty="0" smtClean="0">
              <a:solidFill>
                <a:srgbClr val="47D6F4"/>
              </a:solidFill>
              <a:latin typeface="方正兰亭大黑_GBK" panose="02000000000000000000" pitchFamily="2" charset="-122"/>
              <a:ea typeface="方正兰亭大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custDataLst>
              <p:tags r:id="rId1"/>
            </p:custDataLst>
          </p:nvPr>
        </p:nvGrpSpPr>
        <p:grpSpPr>
          <a:xfrm>
            <a:off x="558165" y="920750"/>
            <a:ext cx="3042920" cy="5574030"/>
            <a:chOff x="557879" y="2519752"/>
            <a:chExt cx="3043184" cy="3942932"/>
          </a:xfrm>
        </p:grpSpPr>
        <p:pic>
          <p:nvPicPr>
            <p:cNvPr id="3" name="图片 2"/>
            <p:cNvPicPr>
              <a:picLocks noChangeAspect="1"/>
            </p:cNvPicPr>
            <p:nvPr>
              <p:custDataLst>
                <p:tags r:id="rId2"/>
              </p:custDataLst>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66939" y="5817207"/>
              <a:ext cx="894158" cy="645477"/>
            </a:xfrm>
            <a:prstGeom prst="rect">
              <a:avLst/>
            </a:prstGeom>
          </p:spPr>
        </p:pic>
        <p:sp>
          <p:nvSpPr>
            <p:cNvPr id="12" name="文本框 11"/>
            <p:cNvSpPr txBox="1"/>
            <p:nvPr>
              <p:custDataLst>
                <p:tags r:id="rId4"/>
              </p:custDataLst>
            </p:nvPr>
          </p:nvSpPr>
          <p:spPr>
            <a:xfrm>
              <a:off x="650853" y="2519752"/>
              <a:ext cx="2651760" cy="587083"/>
            </a:xfrm>
            <a:prstGeom prst="rect">
              <a:avLst/>
            </a:prstGeom>
            <a:noFill/>
          </p:spPr>
          <p:txBody>
            <a:bodyPr wrap="square" rtlCol="0">
              <a:spAutoFit/>
            </a:bodyPr>
            <a:lstStyle/>
            <a:p>
              <a:pPr algn="ctr"/>
              <a:r>
                <a:rPr lang="zh-CN" altLang="en-US" sz="2400" b="1" spc="300" dirty="0">
                  <a:solidFill>
                    <a:srgbClr val="7030A0"/>
                  </a:solidFill>
                  <a:latin typeface="华文新魏" panose="02010800040101010101" charset="-122"/>
                  <a:ea typeface="华文新魏" panose="02010800040101010101" charset="-122"/>
                </a:rPr>
                <a:t>2.多层次的防护与持续改进</a:t>
              </a:r>
              <a:endParaRPr lang="en-US" altLang="zh-CN" sz="2500" spc="300" dirty="0">
                <a:latin typeface="方正兰亭大黑_GBK" panose="02000000000000000000" pitchFamily="2" charset="-122"/>
                <a:ea typeface="方正兰亭大黑_GBK" panose="02000000000000000000" pitchFamily="2" charset="-122"/>
              </a:endParaRPr>
            </a:p>
          </p:txBody>
        </p:sp>
        <p:sp>
          <p:nvSpPr>
            <p:cNvPr id="13" name="文本框 12"/>
            <p:cNvSpPr txBox="1"/>
            <p:nvPr>
              <p:custDataLst>
                <p:tags r:id="rId5"/>
              </p:custDataLst>
            </p:nvPr>
          </p:nvSpPr>
          <p:spPr>
            <a:xfrm>
              <a:off x="557879" y="3198468"/>
              <a:ext cx="3043184" cy="2618290"/>
            </a:xfrm>
            <a:prstGeom prst="rect">
              <a:avLst/>
            </a:prstGeom>
            <a:noFill/>
          </p:spPr>
          <p:txBody>
            <a:bodyPr wrap="square" rtlCol="0">
              <a:noAutofit/>
            </a:bodyPr>
            <a:lstStyle/>
            <a:p>
              <a:pPr>
                <a:lnSpc>
                  <a:spcPct val="150000"/>
                </a:lnSpc>
              </a:pPr>
              <a:r>
                <a:rPr lang="zh-CN" altLang="en-US" sz="1800" dirty="0">
                  <a:latin typeface="苹方 细体" panose="020B0200000000000000" pitchFamily="34" charset="-122"/>
                  <a:ea typeface="苹方 细体" panose="020B0200000000000000" pitchFamily="34" charset="-122"/>
                </a:rPr>
                <a:t>雅虎在数据泄露事件中暴露出的安全漏洞，提醒我们必须持续改进安全措施，采用先进的加密技术和多因素认证，不断提升安全防护水平。同时，事件复盘和持续改进是必不可少的，企业需要在每次事件后总结经验教训，优化应急响应计划。</a:t>
              </a:r>
              <a:endParaRPr lang="zh-CN" altLang="en-US" sz="2000" dirty="0">
                <a:latin typeface="苹方 细体" panose="020B0200000000000000" pitchFamily="34" charset="-122"/>
                <a:ea typeface="苹方 细体" panose="020B0200000000000000" pitchFamily="34" charset="-122"/>
              </a:endParaRPr>
            </a:p>
          </p:txBody>
        </p:sp>
      </p:grpSp>
      <p:grpSp>
        <p:nvGrpSpPr>
          <p:cNvPr id="29" name="组合 28"/>
          <p:cNvGrpSpPr/>
          <p:nvPr>
            <p:custDataLst>
              <p:tags r:id="rId6"/>
            </p:custDataLst>
          </p:nvPr>
        </p:nvGrpSpPr>
        <p:grpSpPr>
          <a:xfrm>
            <a:off x="3578757" y="460115"/>
            <a:ext cx="4219575" cy="4211320"/>
            <a:chOff x="3578757" y="460115"/>
            <a:chExt cx="4219575" cy="4211320"/>
          </a:xfrm>
        </p:grpSpPr>
        <p:sp>
          <p:nvSpPr>
            <p:cNvPr id="18" name="文本框 17"/>
            <p:cNvSpPr txBox="1"/>
            <p:nvPr>
              <p:custDataLst>
                <p:tags r:id="rId7"/>
              </p:custDataLst>
            </p:nvPr>
          </p:nvSpPr>
          <p:spPr>
            <a:xfrm>
              <a:off x="4746522" y="460115"/>
              <a:ext cx="2496185" cy="829945"/>
            </a:xfrm>
            <a:prstGeom prst="rect">
              <a:avLst/>
            </a:prstGeom>
            <a:noFill/>
          </p:spPr>
          <p:txBody>
            <a:bodyPr wrap="square" rtlCol="0">
              <a:spAutoFit/>
            </a:bodyPr>
            <a:lstStyle/>
            <a:p>
              <a:pPr algn="ctr"/>
              <a:r>
                <a:rPr lang="en-US" altLang="zh-CN" sz="2400" b="1" spc="300" dirty="0">
                  <a:solidFill>
                    <a:srgbClr val="7030A0"/>
                  </a:solidFill>
                  <a:latin typeface="华文新魏" panose="02010800040101010101" charset="-122"/>
                  <a:ea typeface="华文新魏" panose="02010800040101010101" charset="-122"/>
                </a:rPr>
                <a:t>1.</a:t>
              </a:r>
              <a:r>
                <a:rPr lang="zh-CN" altLang="en-US" sz="2400" b="1" spc="300" dirty="0">
                  <a:solidFill>
                    <a:srgbClr val="7030A0"/>
                  </a:solidFill>
                  <a:latin typeface="华文新魏" panose="02010800040101010101" charset="-122"/>
                  <a:ea typeface="华文新魏" panose="02010800040101010101" charset="-122"/>
                </a:rPr>
                <a:t>快速反应与有效检测</a:t>
              </a:r>
              <a:endParaRPr lang="zh-CN" altLang="en-US" sz="2400" b="1" spc="300" dirty="0">
                <a:solidFill>
                  <a:srgbClr val="7030A0"/>
                </a:solidFill>
                <a:latin typeface="华文新魏" panose="02010800040101010101" charset="-122"/>
                <a:ea typeface="华文新魏" panose="02010800040101010101" charset="-122"/>
              </a:endParaRPr>
            </a:p>
          </p:txBody>
        </p:sp>
        <p:sp>
          <p:nvSpPr>
            <p:cNvPr id="19" name="文本框 18"/>
            <p:cNvSpPr txBox="1"/>
            <p:nvPr>
              <p:custDataLst>
                <p:tags r:id="rId8"/>
              </p:custDataLst>
            </p:nvPr>
          </p:nvSpPr>
          <p:spPr>
            <a:xfrm>
              <a:off x="4552847" y="1635500"/>
              <a:ext cx="3245485" cy="3035935"/>
            </a:xfrm>
            <a:prstGeom prst="rect">
              <a:avLst/>
            </a:prstGeom>
            <a:noFill/>
          </p:spPr>
          <p:txBody>
            <a:bodyPr wrap="square" rtlCol="0">
              <a:noAutofit/>
            </a:bodyPr>
            <a:lstStyle/>
            <a:p>
              <a:pPr>
                <a:lnSpc>
                  <a:spcPct val="150000"/>
                </a:lnSpc>
              </a:pPr>
              <a:r>
                <a:rPr lang="zh-CN" altLang="en-US" dirty="0">
                  <a:latin typeface="苹方 细体" panose="020B0200000000000000" pitchFamily="34" charset="-122"/>
                  <a:ea typeface="苹方 细体" panose="020B0200000000000000" pitchFamily="34" charset="-122"/>
                </a:rPr>
                <a:t>GitHub在DDoS攻击中，通过其自动化的防护系统和专业的DDoS缓解服务，迅速恢复了服务。Facebook则通过其内部系统检测到异常活动后，快速关闭漏洞并采取了强有力的补救措施。</a:t>
              </a:r>
              <a:endParaRPr lang="zh-CN" altLang="en-US" dirty="0">
                <a:latin typeface="苹方 细体" panose="020B0200000000000000" pitchFamily="34" charset="-122"/>
                <a:ea typeface="苹方 细体" panose="020B0200000000000000" pitchFamily="34" charset="-122"/>
              </a:endParaRPr>
            </a:p>
          </p:txBody>
        </p:sp>
        <p:pic>
          <p:nvPicPr>
            <p:cNvPr id="5" name="图片 4"/>
            <p:cNvPicPr>
              <a:picLocks noChangeAspect="1"/>
            </p:cNvPicPr>
            <p:nvPr>
              <p:custDataLst>
                <p:tags r:id="rId9"/>
              </p:custDataLst>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578757" y="1879946"/>
              <a:ext cx="919879" cy="919879"/>
            </a:xfrm>
            <a:prstGeom prst="rect">
              <a:avLst/>
            </a:prstGeom>
          </p:spPr>
        </p:pic>
      </p:grpSp>
      <p:grpSp>
        <p:nvGrpSpPr>
          <p:cNvPr id="30" name="组合 29"/>
          <p:cNvGrpSpPr/>
          <p:nvPr>
            <p:custDataLst>
              <p:tags r:id="rId11"/>
            </p:custDataLst>
          </p:nvPr>
        </p:nvGrpSpPr>
        <p:grpSpPr>
          <a:xfrm>
            <a:off x="8717915" y="920750"/>
            <a:ext cx="3042920" cy="5574030"/>
            <a:chOff x="8718134" y="2519752"/>
            <a:chExt cx="3043184" cy="3975264"/>
          </a:xfrm>
        </p:grpSpPr>
        <p:sp>
          <p:nvSpPr>
            <p:cNvPr id="21" name="文本框 20"/>
            <p:cNvSpPr txBox="1"/>
            <p:nvPr>
              <p:custDataLst>
                <p:tags r:id="rId12"/>
              </p:custDataLst>
            </p:nvPr>
          </p:nvSpPr>
          <p:spPr>
            <a:xfrm>
              <a:off x="8832700" y="2519752"/>
              <a:ext cx="2651760" cy="591897"/>
            </a:xfrm>
            <a:prstGeom prst="rect">
              <a:avLst/>
            </a:prstGeom>
            <a:noFill/>
          </p:spPr>
          <p:txBody>
            <a:bodyPr wrap="square" rtlCol="0">
              <a:spAutoFit/>
            </a:bodyPr>
            <a:lstStyle/>
            <a:p>
              <a:pPr algn="ctr"/>
              <a:r>
                <a:rPr lang="zh-CN" altLang="en-US" sz="2400" b="1" spc="300" dirty="0">
                  <a:solidFill>
                    <a:srgbClr val="7030A0"/>
                  </a:solidFill>
                  <a:latin typeface="华文新魏" panose="02010800040101010101" charset="-122"/>
                  <a:ea typeface="华文新魏" panose="02010800040101010101" charset="-122"/>
                </a:rPr>
                <a:t>3.专业团队与内部协作</a:t>
              </a:r>
              <a:endParaRPr lang="en-US" altLang="zh-CN" sz="2500" spc="300" dirty="0">
                <a:latin typeface="方正兰亭大黑_GBK" panose="02000000000000000000" pitchFamily="2" charset="-122"/>
                <a:ea typeface="方正兰亭大黑_GBK" panose="02000000000000000000" pitchFamily="2" charset="-122"/>
              </a:endParaRPr>
            </a:p>
          </p:txBody>
        </p:sp>
        <p:sp>
          <p:nvSpPr>
            <p:cNvPr id="22" name="文本框 21"/>
            <p:cNvSpPr txBox="1"/>
            <p:nvPr>
              <p:custDataLst>
                <p:tags r:id="rId13"/>
              </p:custDataLst>
            </p:nvPr>
          </p:nvSpPr>
          <p:spPr>
            <a:xfrm>
              <a:off x="8718134" y="3193568"/>
              <a:ext cx="3043184" cy="2139342"/>
            </a:xfrm>
            <a:prstGeom prst="rect">
              <a:avLst/>
            </a:prstGeom>
            <a:noFill/>
          </p:spPr>
          <p:txBody>
            <a:bodyPr wrap="square" rtlCol="0">
              <a:spAutoFit/>
            </a:bodyPr>
            <a:lstStyle/>
            <a:p>
              <a:pPr algn="l">
                <a:lnSpc>
                  <a:spcPct val="150000"/>
                </a:lnSpc>
                <a:buClrTx/>
                <a:buSzTx/>
                <a:buFontTx/>
              </a:pPr>
              <a:r>
                <a:rPr lang="zh-CN" altLang="en-US" sz="1800" dirty="0">
                  <a:latin typeface="苹方 细体" panose="020B0200000000000000" pitchFamily="34" charset="-122"/>
                  <a:ea typeface="苹方 细体" panose="020B0200000000000000" pitchFamily="34" charset="-122"/>
                </a:rPr>
                <a:t>互联网企业应通过专业培训和应急演练，不断提升安全团队的实战能力。此外，内部各部门之间的紧密协作和明确的责任分工，确保在突发事件发生时，各方能够高效配合、快速行动。</a:t>
              </a:r>
              <a:endParaRPr lang="zh-CN" altLang="en-US" sz="1800" dirty="0">
                <a:latin typeface="苹方 细体" panose="020B0200000000000000" pitchFamily="34" charset="-122"/>
                <a:ea typeface="苹方 细体" panose="020B0200000000000000" pitchFamily="34" charset="-122"/>
              </a:endParaRPr>
            </a:p>
          </p:txBody>
        </p:sp>
        <p:pic>
          <p:nvPicPr>
            <p:cNvPr id="23" name="图片 22"/>
            <p:cNvPicPr>
              <a:picLocks noChangeAspect="1"/>
            </p:cNvPicPr>
            <p:nvPr>
              <p:custDataLst>
                <p:tags r:id="rId14"/>
              </p:custDataLst>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46288" y="5521353"/>
              <a:ext cx="1004022" cy="973663"/>
            </a:xfrm>
            <a:prstGeom prst="rect">
              <a:avLst/>
            </a:prstGeom>
          </p:spPr>
        </p:pic>
      </p:grpSp>
      <p:grpSp>
        <p:nvGrpSpPr>
          <p:cNvPr id="2" name="组合 1"/>
          <p:cNvGrpSpPr/>
          <p:nvPr/>
        </p:nvGrpSpPr>
        <p:grpSpPr>
          <a:xfrm>
            <a:off x="4119245" y="4588510"/>
            <a:ext cx="3768725" cy="2269490"/>
            <a:chOff x="5041" y="4077"/>
            <a:chExt cx="9134" cy="6722"/>
          </a:xfrm>
        </p:grpSpPr>
        <p:sp>
          <p:nvSpPr>
            <p:cNvPr id="27" name="任意多边形 26"/>
            <p:cNvSpPr/>
            <p:nvPr/>
          </p:nvSpPr>
          <p:spPr>
            <a:xfrm>
              <a:off x="5041" y="5349"/>
              <a:ext cx="9134" cy="5451"/>
            </a:xfrm>
            <a:custGeom>
              <a:avLst/>
              <a:gdLst>
                <a:gd name="connsiteX0" fmla="*/ 2692231 w 5800191"/>
                <a:gd name="connsiteY0" fmla="*/ 62 h 3461414"/>
                <a:gd name="connsiteX1" fmla="*/ 5694143 w 5800191"/>
                <a:gd name="connsiteY1" fmla="*/ 1929330 h 3461414"/>
                <a:gd name="connsiteX2" fmla="*/ 4532113 w 5800191"/>
                <a:gd name="connsiteY2" fmla="*/ 3366971 h 3461414"/>
                <a:gd name="connsiteX3" fmla="*/ 4352581 w 5800191"/>
                <a:gd name="connsiteY3" fmla="*/ 3461414 h 3461414"/>
                <a:gd name="connsiteX4" fmla="*/ 1146300 w 5800191"/>
                <a:gd name="connsiteY4" fmla="*/ 3461414 h 3461414"/>
                <a:gd name="connsiteX5" fmla="*/ 966894 w 5800191"/>
                <a:gd name="connsiteY5" fmla="*/ 3326149 h 3461414"/>
                <a:gd name="connsiteX6" fmla="*/ 3174 w 5800191"/>
                <a:gd name="connsiteY6" fmla="*/ 1988921 h 3461414"/>
                <a:gd name="connsiteX7" fmla="*/ 2692231 w 5800191"/>
                <a:gd name="connsiteY7" fmla="*/ 62 h 346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0191" h="3461414">
                  <a:moveTo>
                    <a:pt x="2692231" y="62"/>
                  </a:moveTo>
                  <a:cubicBezTo>
                    <a:pt x="3640726" y="-9870"/>
                    <a:pt x="5260865" y="1176990"/>
                    <a:pt x="5694143" y="1929330"/>
                  </a:cubicBezTo>
                  <a:cubicBezTo>
                    <a:pt x="6127421" y="2681670"/>
                    <a:pt x="5131750" y="3057841"/>
                    <a:pt x="4532113" y="3366971"/>
                  </a:cubicBezTo>
                  <a:lnTo>
                    <a:pt x="4352581" y="3461414"/>
                  </a:lnTo>
                  <a:lnTo>
                    <a:pt x="1146300" y="3461414"/>
                  </a:lnTo>
                  <a:lnTo>
                    <a:pt x="966894" y="3326149"/>
                  </a:lnTo>
                  <a:cubicBezTo>
                    <a:pt x="419295" y="2895579"/>
                    <a:pt x="-42916" y="2367419"/>
                    <a:pt x="3174" y="1988921"/>
                  </a:cubicBezTo>
                  <a:cubicBezTo>
                    <a:pt x="85112" y="1316036"/>
                    <a:pt x="1743737" y="9994"/>
                    <a:pt x="2692231" y="6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16" cstate="print">
              <a:extLst>
                <a:ext uri="{28A0092B-C50C-407E-A947-70E740481C1C}">
                  <a14:useLocalDpi xmlns:a14="http://schemas.microsoft.com/office/drawing/2010/main" val="0"/>
                </a:ext>
              </a:extLst>
            </a:blip>
            <a:srcRect b="15237"/>
            <a:stretch>
              <a:fillRect/>
            </a:stretch>
          </p:blipFill>
          <p:spPr>
            <a:xfrm>
              <a:off x="5422" y="4077"/>
              <a:ext cx="7926" cy="6723"/>
            </a:xfrm>
            <a:custGeom>
              <a:avLst/>
              <a:gdLst>
                <a:gd name="connsiteX0" fmla="*/ 0 w 5032819"/>
                <a:gd name="connsiteY0" fmla="*/ 0 h 4268830"/>
                <a:gd name="connsiteX1" fmla="*/ 5032819 w 5032819"/>
                <a:gd name="connsiteY1" fmla="*/ 0 h 4268830"/>
                <a:gd name="connsiteX2" fmla="*/ 5032819 w 5032819"/>
                <a:gd name="connsiteY2" fmla="*/ 4268830 h 4268830"/>
                <a:gd name="connsiteX3" fmla="*/ 0 w 5032819"/>
                <a:gd name="connsiteY3" fmla="*/ 4268830 h 4268830"/>
              </a:gdLst>
              <a:ahLst/>
              <a:cxnLst>
                <a:cxn ang="0">
                  <a:pos x="connsiteX0" y="connsiteY0"/>
                </a:cxn>
                <a:cxn ang="0">
                  <a:pos x="connsiteX1" y="connsiteY1"/>
                </a:cxn>
                <a:cxn ang="0">
                  <a:pos x="connsiteX2" y="connsiteY2"/>
                </a:cxn>
                <a:cxn ang="0">
                  <a:pos x="connsiteX3" y="connsiteY3"/>
                </a:cxn>
              </a:cxnLst>
              <a:rect l="l" t="t" r="r" b="b"/>
              <a:pathLst>
                <a:path w="5032819" h="4268830">
                  <a:moveTo>
                    <a:pt x="0" y="0"/>
                  </a:moveTo>
                  <a:lnTo>
                    <a:pt x="5032819" y="0"/>
                  </a:lnTo>
                  <a:lnTo>
                    <a:pt x="5032819" y="4268830"/>
                  </a:lnTo>
                  <a:lnTo>
                    <a:pt x="0" y="4268830"/>
                  </a:lnTo>
                  <a:close/>
                </a:path>
              </a:pathLst>
            </a:custGeom>
          </p:spPr>
        </p:pic>
      </p:grpSp>
      <p:cxnSp>
        <p:nvCxnSpPr>
          <p:cNvPr id="4" name="直接连接符 3"/>
          <p:cNvCxnSpPr/>
          <p:nvPr>
            <p:custDataLst>
              <p:tags r:id="rId17"/>
            </p:custDataLst>
          </p:nvPr>
        </p:nvCxnSpPr>
        <p:spPr>
          <a:xfrm>
            <a:off x="4867910" y="1418590"/>
            <a:ext cx="2313940" cy="10795"/>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cxnSp>
        <p:nvCxnSpPr>
          <p:cNvPr id="6" name="直接连接符 5"/>
          <p:cNvCxnSpPr/>
          <p:nvPr>
            <p:custDataLst>
              <p:tags r:id="rId18"/>
            </p:custDataLst>
          </p:nvPr>
        </p:nvCxnSpPr>
        <p:spPr>
          <a:xfrm>
            <a:off x="673100" y="1809750"/>
            <a:ext cx="2423160" cy="10795"/>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19"/>
            </p:custDataLst>
          </p:nvPr>
        </p:nvCxnSpPr>
        <p:spPr>
          <a:xfrm>
            <a:off x="9001125" y="1802765"/>
            <a:ext cx="2313940" cy="10795"/>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500"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500"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nodeType="afterEffect">
                                  <p:stCondLst>
                                    <p:cond delay="0"/>
                                  </p:stCondLst>
                                  <p:childTnLst>
                                    <p:set>
                                      <p:cBhvr>
                                        <p:cTn id="36" dur="500"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anim calcmode="lin" valueType="num">
                                      <p:cBhvr>
                                        <p:cTn id="38" dur="500" fill="hold"/>
                                        <p:tgtEl>
                                          <p:spTgt spid="8"/>
                                        </p:tgtEl>
                                        <p:attrNameLst>
                                          <p:attrName>ppt_x</p:attrName>
                                        </p:attrNameLst>
                                      </p:cBhvr>
                                      <p:tavLst>
                                        <p:tav tm="0">
                                          <p:val>
                                            <p:strVal val="#ppt_x"/>
                                          </p:val>
                                        </p:tav>
                                        <p:tav tm="100000">
                                          <p:val>
                                            <p:strVal val="#ppt_x"/>
                                          </p:val>
                                        </p:tav>
                                      </p:tavLst>
                                    </p:anim>
                                    <p:anim calcmode="lin" valueType="num">
                                      <p:cBhvr>
                                        <p:cTn id="3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7710" y="0"/>
            <a:ext cx="2838450" cy="2706370"/>
            <a:chOff x="586" y="694"/>
            <a:chExt cx="8524" cy="9121"/>
          </a:xfrm>
        </p:grpSpPr>
        <p:sp>
          <p:nvSpPr>
            <p:cNvPr id="6" name="椭圆 5"/>
            <p:cNvSpPr/>
            <p:nvPr/>
          </p:nvSpPr>
          <p:spPr>
            <a:xfrm>
              <a:off x="586" y="2087"/>
              <a:ext cx="7862" cy="7729"/>
            </a:xfrm>
            <a:custGeom>
              <a:avLst/>
              <a:gdLst>
                <a:gd name="connsiteX0" fmla="*/ 0 w 5593080"/>
                <a:gd name="connsiteY0" fmla="*/ 2796540 h 5593080"/>
                <a:gd name="connsiteX1" fmla="*/ 2796540 w 5593080"/>
                <a:gd name="connsiteY1" fmla="*/ 0 h 5593080"/>
                <a:gd name="connsiteX2" fmla="*/ 5593080 w 5593080"/>
                <a:gd name="connsiteY2" fmla="*/ 2796540 h 5593080"/>
                <a:gd name="connsiteX3" fmla="*/ 2796540 w 5593080"/>
                <a:gd name="connsiteY3" fmla="*/ 5593080 h 5593080"/>
                <a:gd name="connsiteX4" fmla="*/ 0 w 5593080"/>
                <a:gd name="connsiteY4" fmla="*/ 2796540 h 5593080"/>
                <a:gd name="connsiteX0-1" fmla="*/ 0 w 6431280"/>
                <a:gd name="connsiteY0-2" fmla="*/ 3303203 h 5602590"/>
                <a:gd name="connsiteX1-3" fmla="*/ 3634740 w 6431280"/>
                <a:gd name="connsiteY1-4" fmla="*/ 3743 h 5602590"/>
                <a:gd name="connsiteX2-5" fmla="*/ 6431280 w 6431280"/>
                <a:gd name="connsiteY2-6" fmla="*/ 2800283 h 5602590"/>
                <a:gd name="connsiteX3-7" fmla="*/ 3634740 w 6431280"/>
                <a:gd name="connsiteY3-8" fmla="*/ 5596823 h 5602590"/>
                <a:gd name="connsiteX4-9" fmla="*/ 0 w 6431280"/>
                <a:gd name="connsiteY4-10" fmla="*/ 3303203 h 5602590"/>
                <a:gd name="connsiteX0-11" fmla="*/ 28995 w 6460275"/>
                <a:gd name="connsiteY0-12" fmla="*/ 3303203 h 5950268"/>
                <a:gd name="connsiteX1-13" fmla="*/ 3663735 w 6460275"/>
                <a:gd name="connsiteY1-14" fmla="*/ 3743 h 5950268"/>
                <a:gd name="connsiteX2-15" fmla="*/ 6460275 w 6460275"/>
                <a:gd name="connsiteY2-16" fmla="*/ 2800283 h 5950268"/>
                <a:gd name="connsiteX3-17" fmla="*/ 2200695 w 6460275"/>
                <a:gd name="connsiteY3-18" fmla="*/ 5947343 h 5950268"/>
                <a:gd name="connsiteX4-19" fmla="*/ 28995 w 6460275"/>
                <a:gd name="connsiteY4-20" fmla="*/ 3303203 h 5950268"/>
                <a:gd name="connsiteX0-21" fmla="*/ 3948 w 6435228"/>
                <a:gd name="connsiteY0-22" fmla="*/ 2380199 h 5027035"/>
                <a:gd name="connsiteX1-23" fmla="*/ 1779408 w 6435228"/>
                <a:gd name="connsiteY1-24" fmla="*/ 10379 h 5027035"/>
                <a:gd name="connsiteX2-25" fmla="*/ 6435228 w 6435228"/>
                <a:gd name="connsiteY2-26" fmla="*/ 1877279 h 5027035"/>
                <a:gd name="connsiteX3-27" fmla="*/ 2175648 w 6435228"/>
                <a:gd name="connsiteY3-28" fmla="*/ 5024339 h 5027035"/>
                <a:gd name="connsiteX4-29" fmla="*/ 3948 w 6435228"/>
                <a:gd name="connsiteY4-30" fmla="*/ 2380199 h 5027035"/>
                <a:gd name="connsiteX0-31" fmla="*/ 3054 w 4940814"/>
                <a:gd name="connsiteY0-32" fmla="*/ 2370127 h 5014752"/>
                <a:gd name="connsiteX1-33" fmla="*/ 1778514 w 4940814"/>
                <a:gd name="connsiteY1-34" fmla="*/ 307 h 5014752"/>
                <a:gd name="connsiteX2-35" fmla="*/ 4940814 w 4940814"/>
                <a:gd name="connsiteY2-36" fmla="*/ 2522527 h 5014752"/>
                <a:gd name="connsiteX3-37" fmla="*/ 2174754 w 4940814"/>
                <a:gd name="connsiteY3-38" fmla="*/ 5014267 h 5014752"/>
                <a:gd name="connsiteX4-39" fmla="*/ 3054 w 4940814"/>
                <a:gd name="connsiteY4-40" fmla="*/ 2370127 h 5014752"/>
                <a:gd name="connsiteX0-41" fmla="*/ 2948 w 4986428"/>
                <a:gd name="connsiteY0-42" fmla="*/ 2675091 h 5014743"/>
                <a:gd name="connsiteX1-43" fmla="*/ 1824128 w 4986428"/>
                <a:gd name="connsiteY1-44" fmla="*/ 471 h 5014743"/>
                <a:gd name="connsiteX2-45" fmla="*/ 4986428 w 4986428"/>
                <a:gd name="connsiteY2-46" fmla="*/ 2522691 h 5014743"/>
                <a:gd name="connsiteX3-47" fmla="*/ 2220368 w 4986428"/>
                <a:gd name="connsiteY3-48" fmla="*/ 5014431 h 5014743"/>
                <a:gd name="connsiteX4-49" fmla="*/ 2948 w 4986428"/>
                <a:gd name="connsiteY4-50" fmla="*/ 2675091 h 5014743"/>
                <a:gd name="connsiteX0-51" fmla="*/ 8147 w 4991627"/>
                <a:gd name="connsiteY0-52" fmla="*/ 2675091 h 5197595"/>
                <a:gd name="connsiteX1-53" fmla="*/ 1829327 w 4991627"/>
                <a:gd name="connsiteY1-54" fmla="*/ 471 h 5197595"/>
                <a:gd name="connsiteX2-55" fmla="*/ 4991627 w 4991627"/>
                <a:gd name="connsiteY2-56" fmla="*/ 2522691 h 5197595"/>
                <a:gd name="connsiteX3-57" fmla="*/ 1326407 w 4991627"/>
                <a:gd name="connsiteY3-58" fmla="*/ 5197311 h 5197595"/>
                <a:gd name="connsiteX4-59" fmla="*/ 8147 w 4991627"/>
                <a:gd name="connsiteY4-60" fmla="*/ 2675091 h 5197595"/>
                <a:gd name="connsiteX0-61" fmla="*/ 9033 w 4992513"/>
                <a:gd name="connsiteY0-62" fmla="*/ 2385715 h 4908211"/>
                <a:gd name="connsiteX1-63" fmla="*/ 1860693 w 4992513"/>
                <a:gd name="connsiteY1-64" fmla="*/ 655 h 4908211"/>
                <a:gd name="connsiteX2-65" fmla="*/ 4992513 w 4992513"/>
                <a:gd name="connsiteY2-66" fmla="*/ 2233315 h 4908211"/>
                <a:gd name="connsiteX3-67" fmla="*/ 1327293 w 4992513"/>
                <a:gd name="connsiteY3-68" fmla="*/ 4907935 h 4908211"/>
                <a:gd name="connsiteX4-69" fmla="*/ 9033 w 4992513"/>
                <a:gd name="connsiteY4-70" fmla="*/ 2385715 h 49082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92513" h="4908211">
                  <a:moveTo>
                    <a:pt x="9033" y="2385715"/>
                  </a:moveTo>
                  <a:cubicBezTo>
                    <a:pt x="97933" y="1567835"/>
                    <a:pt x="1030113" y="26055"/>
                    <a:pt x="1860693" y="655"/>
                  </a:cubicBezTo>
                  <a:cubicBezTo>
                    <a:pt x="2691273" y="-24745"/>
                    <a:pt x="4992513" y="688829"/>
                    <a:pt x="4992513" y="2233315"/>
                  </a:cubicBezTo>
                  <a:cubicBezTo>
                    <a:pt x="4992513" y="3777801"/>
                    <a:pt x="2157873" y="4882535"/>
                    <a:pt x="1327293" y="4907935"/>
                  </a:cubicBezTo>
                  <a:cubicBezTo>
                    <a:pt x="496713" y="4933335"/>
                    <a:pt x="-79867" y="3203595"/>
                    <a:pt x="9033" y="2385715"/>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6" y="694"/>
              <a:ext cx="8525" cy="8371"/>
            </a:xfrm>
            <a:prstGeom prst="rect">
              <a:avLst/>
            </a:prstGeom>
          </p:spPr>
        </p:pic>
      </p:grpSp>
      <p:grpSp>
        <p:nvGrpSpPr>
          <p:cNvPr id="7" name="组合 6"/>
          <p:cNvGrpSpPr/>
          <p:nvPr/>
        </p:nvGrpSpPr>
        <p:grpSpPr>
          <a:xfrm>
            <a:off x="558165" y="739775"/>
            <a:ext cx="3042920" cy="4367530"/>
            <a:chOff x="879" y="651"/>
            <a:chExt cx="4792" cy="6878"/>
          </a:xfrm>
        </p:grpSpPr>
        <p:grpSp>
          <p:nvGrpSpPr>
            <p:cNvPr id="28" name="组合 27"/>
            <p:cNvGrpSpPr/>
            <p:nvPr>
              <p:custDataLst>
                <p:tags r:id="rId2"/>
              </p:custDataLst>
            </p:nvPr>
          </p:nvGrpSpPr>
          <p:grpSpPr>
            <a:xfrm>
              <a:off x="879" y="651"/>
              <a:ext cx="4792" cy="6878"/>
              <a:chOff x="557879" y="2519752"/>
              <a:chExt cx="3043184" cy="3089483"/>
            </a:xfrm>
          </p:grpSpPr>
          <p:sp>
            <p:nvSpPr>
              <p:cNvPr id="12" name="文本框 11"/>
              <p:cNvSpPr txBox="1"/>
              <p:nvPr>
                <p:custDataLst>
                  <p:tags r:id="rId3"/>
                </p:custDataLst>
              </p:nvPr>
            </p:nvSpPr>
            <p:spPr>
              <a:xfrm>
                <a:off x="650853" y="2519752"/>
                <a:ext cx="2651760" cy="587083"/>
              </a:xfrm>
              <a:prstGeom prst="rect">
                <a:avLst/>
              </a:prstGeom>
              <a:noFill/>
            </p:spPr>
            <p:txBody>
              <a:bodyPr wrap="square" rtlCol="0">
                <a:spAutoFit/>
              </a:bodyPr>
              <a:p>
                <a:pPr algn="ctr"/>
                <a:r>
                  <a:rPr lang="en-US" altLang="zh-CN" sz="2400" b="1" spc="300" dirty="0">
                    <a:solidFill>
                      <a:srgbClr val="7030A0"/>
                    </a:solidFill>
                    <a:latin typeface="华文新魏" panose="02010800040101010101" charset="-122"/>
                    <a:ea typeface="华文新魏" panose="02010800040101010101" charset="-122"/>
                  </a:rPr>
                  <a:t>4</a:t>
                </a:r>
                <a:r>
                  <a:rPr lang="zh-CN" altLang="en-US" sz="2400" b="1" spc="300" dirty="0">
                    <a:solidFill>
                      <a:srgbClr val="7030A0"/>
                    </a:solidFill>
                    <a:latin typeface="华文新魏" panose="02010800040101010101" charset="-122"/>
                    <a:ea typeface="华文新魏" panose="02010800040101010101" charset="-122"/>
                  </a:rPr>
                  <a:t>.外部合作与透明沟通</a:t>
                </a:r>
                <a:endParaRPr lang="zh-CN" altLang="en-US" sz="2400" b="1" spc="300" dirty="0">
                  <a:solidFill>
                    <a:srgbClr val="7030A0"/>
                  </a:solidFill>
                  <a:latin typeface="华文新魏" panose="02010800040101010101" charset="-122"/>
                  <a:ea typeface="华文新魏" panose="02010800040101010101" charset="-122"/>
                </a:endParaRPr>
              </a:p>
            </p:txBody>
          </p:sp>
          <p:sp>
            <p:nvSpPr>
              <p:cNvPr id="13" name="文本框 12"/>
              <p:cNvSpPr txBox="1"/>
              <p:nvPr>
                <p:custDataLst>
                  <p:tags r:id="rId4"/>
                </p:custDataLst>
              </p:nvPr>
            </p:nvSpPr>
            <p:spPr>
              <a:xfrm>
                <a:off x="557879" y="3198468"/>
                <a:ext cx="3043184" cy="2410767"/>
              </a:xfrm>
              <a:prstGeom prst="rect">
                <a:avLst/>
              </a:prstGeom>
              <a:noFill/>
            </p:spPr>
            <p:txBody>
              <a:bodyPr wrap="square" rtlCol="0">
                <a:noAutofit/>
              </a:bodyPr>
              <a:p>
                <a:pPr>
                  <a:lnSpc>
                    <a:spcPct val="150000"/>
                  </a:lnSpc>
                </a:pPr>
                <a:r>
                  <a:rPr lang="zh-CN" altLang="en-US" sz="1800" dirty="0">
                    <a:latin typeface="苹方 细体" panose="020B0200000000000000" pitchFamily="34" charset="-122"/>
                    <a:ea typeface="苹方 细体" panose="020B0200000000000000" pitchFamily="34" charset="-122"/>
                  </a:rPr>
                  <a:t>互联网企业应积极与其他企业、安全机构和执法部门合作，共享威胁情报和应急响应经验。同时，建立透明的用户通知机制，确保在安全事件发生时，能够及时、准确地通知用户，增强用户对企业的信任。</a:t>
                </a:r>
                <a:endParaRPr lang="zh-CN" altLang="en-US" sz="1800" dirty="0">
                  <a:latin typeface="苹方 细体" panose="020B0200000000000000" pitchFamily="34" charset="-122"/>
                  <a:ea typeface="苹方 细体" panose="020B0200000000000000" pitchFamily="34" charset="-122"/>
                </a:endParaRPr>
              </a:p>
            </p:txBody>
          </p:sp>
        </p:grpSp>
        <p:cxnSp>
          <p:nvCxnSpPr>
            <p:cNvPr id="5" name="直接连接符 4"/>
            <p:cNvCxnSpPr/>
            <p:nvPr>
              <p:custDataLst>
                <p:tags r:id="rId5"/>
              </p:custDataLst>
            </p:nvPr>
          </p:nvCxnSpPr>
          <p:spPr>
            <a:xfrm>
              <a:off x="1205" y="2051"/>
              <a:ext cx="3816" cy="17"/>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8" name="组合 7"/>
          <p:cNvGrpSpPr/>
          <p:nvPr/>
        </p:nvGrpSpPr>
        <p:grpSpPr>
          <a:xfrm>
            <a:off x="4435475" y="2833370"/>
            <a:ext cx="3042920" cy="3748405"/>
            <a:chOff x="879" y="651"/>
            <a:chExt cx="4792" cy="5903"/>
          </a:xfrm>
        </p:grpSpPr>
        <p:grpSp>
          <p:nvGrpSpPr>
            <p:cNvPr id="9" name="组合 8"/>
            <p:cNvGrpSpPr/>
            <p:nvPr>
              <p:custDataLst>
                <p:tags r:id="rId6"/>
              </p:custDataLst>
            </p:nvPr>
          </p:nvGrpSpPr>
          <p:grpSpPr>
            <a:xfrm>
              <a:off x="879" y="651"/>
              <a:ext cx="4792" cy="5903"/>
              <a:chOff x="557879" y="2519752"/>
              <a:chExt cx="3043184" cy="2651529"/>
            </a:xfrm>
          </p:grpSpPr>
          <p:sp>
            <p:nvSpPr>
              <p:cNvPr id="10" name="文本框 9"/>
              <p:cNvSpPr txBox="1"/>
              <p:nvPr>
                <p:custDataLst>
                  <p:tags r:id="rId7"/>
                </p:custDataLst>
              </p:nvPr>
            </p:nvSpPr>
            <p:spPr>
              <a:xfrm>
                <a:off x="650853" y="2519752"/>
                <a:ext cx="2651760" cy="587083"/>
              </a:xfrm>
              <a:prstGeom prst="rect">
                <a:avLst/>
              </a:prstGeom>
              <a:noFill/>
            </p:spPr>
            <p:txBody>
              <a:bodyPr wrap="square" rtlCol="0">
                <a:spAutoFit/>
              </a:bodyPr>
              <a:p>
                <a:pPr algn="ctr"/>
                <a:r>
                  <a:rPr lang="en-US" altLang="zh-CN" sz="2400" b="1" spc="300" dirty="0">
                    <a:solidFill>
                      <a:srgbClr val="7030A0"/>
                    </a:solidFill>
                    <a:latin typeface="华文新魏" panose="02010800040101010101" charset="-122"/>
                    <a:ea typeface="华文新魏" panose="02010800040101010101" charset="-122"/>
                  </a:rPr>
                  <a:t>6</a:t>
                </a:r>
                <a:r>
                  <a:rPr lang="zh-CN" altLang="en-US" sz="2400" b="1" spc="300" dirty="0">
                    <a:solidFill>
                      <a:srgbClr val="7030A0"/>
                    </a:solidFill>
                    <a:latin typeface="华文新魏" panose="02010800040101010101" charset="-122"/>
                    <a:ea typeface="华文新魏" panose="02010800040101010101" charset="-122"/>
                  </a:rPr>
                  <a:t>.重视数据安全事后恢复环节</a:t>
                </a:r>
                <a:endParaRPr lang="zh-CN" altLang="en-US" sz="2400" b="1" spc="300" dirty="0">
                  <a:solidFill>
                    <a:srgbClr val="7030A0"/>
                  </a:solidFill>
                  <a:latin typeface="华文新魏" panose="02010800040101010101" charset="-122"/>
                  <a:ea typeface="华文新魏" panose="02010800040101010101" charset="-122"/>
                </a:endParaRPr>
              </a:p>
            </p:txBody>
          </p:sp>
          <p:sp>
            <p:nvSpPr>
              <p:cNvPr id="14" name="文本框 13"/>
              <p:cNvSpPr txBox="1"/>
              <p:nvPr>
                <p:custDataLst>
                  <p:tags r:id="rId8"/>
                </p:custDataLst>
              </p:nvPr>
            </p:nvSpPr>
            <p:spPr>
              <a:xfrm>
                <a:off x="557879" y="3198468"/>
                <a:ext cx="3043184" cy="1972813"/>
              </a:xfrm>
              <a:prstGeom prst="rect">
                <a:avLst/>
              </a:prstGeom>
              <a:noFill/>
            </p:spPr>
            <p:txBody>
              <a:bodyPr wrap="square" rtlCol="0">
                <a:noAutofit/>
              </a:bodyPr>
              <a:p>
                <a:pPr>
                  <a:lnSpc>
                    <a:spcPct val="150000"/>
                  </a:lnSpc>
                </a:pPr>
                <a:r>
                  <a:rPr lang="zh-CN" altLang="en-US" sz="1800" dirty="0">
                    <a:latin typeface="苹方 细体" panose="020B0200000000000000" pitchFamily="34" charset="-122"/>
                    <a:ea typeface="苹方 细体" panose="020B0200000000000000" pitchFamily="34" charset="-122"/>
                  </a:rPr>
                  <a:t>互联网企业还需重视</a:t>
                </a:r>
                <a:r>
                  <a:rPr lang="zh-CN" altLang="en-US" dirty="0">
                    <a:latin typeface="苹方 细体" panose="020B0200000000000000" pitchFamily="34" charset="-122"/>
                    <a:ea typeface="苹方 细体" panose="020B0200000000000000" pitchFamily="34" charset="-122"/>
                    <a:sym typeface="+mn-ea"/>
                  </a:rPr>
                  <a:t>数据备份与</a:t>
                </a:r>
                <a:r>
                  <a:rPr lang="zh-CN" altLang="en-US" sz="1800" dirty="0">
                    <a:latin typeface="苹方 细体" panose="020B0200000000000000" pitchFamily="34" charset="-122"/>
                    <a:ea typeface="苹方 细体" panose="020B0200000000000000" pitchFamily="34" charset="-122"/>
                  </a:rPr>
                  <a:t>应急事件后的恢复环节。从雅虎在数据泄露事件中采取的不够妥善的措施中可以看出，重视数据安全恢复环节建设对于应急响应处置管理是不可或缺的。</a:t>
                </a:r>
                <a:endParaRPr lang="zh-CN" altLang="en-US" sz="1800" dirty="0">
                  <a:latin typeface="苹方 细体" panose="020B0200000000000000" pitchFamily="34" charset="-122"/>
                  <a:ea typeface="苹方 细体" panose="020B0200000000000000" pitchFamily="34" charset="-122"/>
                </a:endParaRPr>
              </a:p>
            </p:txBody>
          </p:sp>
        </p:grpSp>
        <p:cxnSp>
          <p:nvCxnSpPr>
            <p:cNvPr id="19" name="直接连接符 18"/>
            <p:cNvCxnSpPr/>
            <p:nvPr>
              <p:custDataLst>
                <p:tags r:id="rId9"/>
              </p:custDataLst>
            </p:nvPr>
          </p:nvCxnSpPr>
          <p:spPr>
            <a:xfrm>
              <a:off x="1205" y="2051"/>
              <a:ext cx="3816" cy="17"/>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grpSp>
        <p:nvGrpSpPr>
          <p:cNvPr id="20" name="组合 19"/>
          <p:cNvGrpSpPr/>
          <p:nvPr/>
        </p:nvGrpSpPr>
        <p:grpSpPr>
          <a:xfrm>
            <a:off x="8611235" y="739775"/>
            <a:ext cx="3042920" cy="3748405"/>
            <a:chOff x="879" y="651"/>
            <a:chExt cx="4792" cy="5903"/>
          </a:xfrm>
        </p:grpSpPr>
        <p:grpSp>
          <p:nvGrpSpPr>
            <p:cNvPr id="21" name="组合 20"/>
            <p:cNvGrpSpPr/>
            <p:nvPr>
              <p:custDataLst>
                <p:tags r:id="rId10"/>
              </p:custDataLst>
            </p:nvPr>
          </p:nvGrpSpPr>
          <p:grpSpPr>
            <a:xfrm>
              <a:off x="879" y="651"/>
              <a:ext cx="4792" cy="5903"/>
              <a:chOff x="557879" y="2519752"/>
              <a:chExt cx="3043184" cy="2651529"/>
            </a:xfrm>
          </p:grpSpPr>
          <p:sp>
            <p:nvSpPr>
              <p:cNvPr id="22" name="文本框 21"/>
              <p:cNvSpPr txBox="1"/>
              <p:nvPr>
                <p:custDataLst>
                  <p:tags r:id="rId11"/>
                </p:custDataLst>
              </p:nvPr>
            </p:nvSpPr>
            <p:spPr>
              <a:xfrm>
                <a:off x="650853" y="2519752"/>
                <a:ext cx="2651760" cy="587083"/>
              </a:xfrm>
              <a:prstGeom prst="rect">
                <a:avLst/>
              </a:prstGeom>
              <a:noFill/>
            </p:spPr>
            <p:txBody>
              <a:bodyPr wrap="square" rtlCol="0">
                <a:spAutoFit/>
              </a:bodyPr>
              <a:p>
                <a:pPr algn="ctr"/>
                <a:r>
                  <a:rPr lang="en-US" altLang="zh-CN" sz="2400" b="1" spc="300" dirty="0">
                    <a:solidFill>
                      <a:srgbClr val="7030A0"/>
                    </a:solidFill>
                    <a:latin typeface="华文新魏" panose="02010800040101010101" charset="-122"/>
                    <a:ea typeface="华文新魏" panose="02010800040101010101" charset="-122"/>
                  </a:rPr>
                  <a:t>5</a:t>
                </a:r>
                <a:r>
                  <a:rPr lang="zh-CN" altLang="en-US" sz="2400" b="1" spc="300" dirty="0">
                    <a:solidFill>
                      <a:srgbClr val="7030A0"/>
                    </a:solidFill>
                    <a:latin typeface="华文新魏" panose="02010800040101010101" charset="-122"/>
                    <a:ea typeface="华文新魏" panose="02010800040101010101" charset="-122"/>
                  </a:rPr>
                  <a:t>.风险评估与预防措施</a:t>
                </a:r>
                <a:endParaRPr lang="zh-CN" altLang="en-US" sz="2400" b="1" spc="300" dirty="0">
                  <a:solidFill>
                    <a:srgbClr val="7030A0"/>
                  </a:solidFill>
                  <a:latin typeface="华文新魏" panose="02010800040101010101" charset="-122"/>
                  <a:ea typeface="华文新魏" panose="02010800040101010101" charset="-122"/>
                </a:endParaRPr>
              </a:p>
            </p:txBody>
          </p:sp>
          <p:sp>
            <p:nvSpPr>
              <p:cNvPr id="23" name="文本框 22"/>
              <p:cNvSpPr txBox="1"/>
              <p:nvPr>
                <p:custDataLst>
                  <p:tags r:id="rId12"/>
                </p:custDataLst>
              </p:nvPr>
            </p:nvSpPr>
            <p:spPr>
              <a:xfrm>
                <a:off x="557879" y="3198468"/>
                <a:ext cx="3043184" cy="1972813"/>
              </a:xfrm>
              <a:prstGeom prst="rect">
                <a:avLst/>
              </a:prstGeom>
              <a:noFill/>
            </p:spPr>
            <p:txBody>
              <a:bodyPr wrap="square" rtlCol="0">
                <a:noAutofit/>
              </a:bodyPr>
              <a:p>
                <a:pPr>
                  <a:lnSpc>
                    <a:spcPct val="150000"/>
                  </a:lnSpc>
                </a:pPr>
                <a:r>
                  <a:rPr lang="zh-CN" altLang="en-US" sz="1800" dirty="0">
                    <a:latin typeface="苹方 细体" panose="020B0200000000000000" pitchFamily="34" charset="-122"/>
                    <a:ea typeface="苹方 细体" panose="020B0200000000000000" pitchFamily="34" charset="-122"/>
                  </a:rPr>
                  <a:t>定期进行全面的安全风险评估，识别潜在的威胁和脆弱性，制定详细的应急响应计划和预防措施，是保障企业安全的基础。通过建立安全运营中心（SOC）和使用自动化工具，企业可以实现对网络流量和系统活动的24/7监控，快速检测和响应潜在威胁。</a:t>
                </a:r>
                <a:endParaRPr lang="zh-CN" altLang="en-US" sz="1800" dirty="0">
                  <a:latin typeface="苹方 细体" panose="020B0200000000000000" pitchFamily="34" charset="-122"/>
                  <a:ea typeface="苹方 细体" panose="020B0200000000000000" pitchFamily="34" charset="-122"/>
                </a:endParaRPr>
              </a:p>
            </p:txBody>
          </p:sp>
        </p:grpSp>
        <p:cxnSp>
          <p:nvCxnSpPr>
            <p:cNvPr id="24" name="直接连接符 23"/>
            <p:cNvCxnSpPr/>
            <p:nvPr>
              <p:custDataLst>
                <p:tags r:id="rId13"/>
              </p:custDataLst>
            </p:nvPr>
          </p:nvCxnSpPr>
          <p:spPr>
            <a:xfrm>
              <a:off x="1205" y="2051"/>
              <a:ext cx="3816" cy="17"/>
            </a:xfrm>
            <a:prstGeom prst="line">
              <a:avLst/>
            </a:prstGeom>
            <a:ln w="28575">
              <a:gradFill>
                <a:gsLst>
                  <a:gs pos="50000">
                    <a:schemeClr val="accent4"/>
                  </a:gs>
                  <a:gs pos="0">
                    <a:schemeClr val="accent4">
                      <a:lumMod val="25000"/>
                      <a:lumOff val="75000"/>
                    </a:schemeClr>
                  </a:gs>
                  <a:gs pos="100000">
                    <a:schemeClr val="accent4">
                      <a:lumMod val="85000"/>
                    </a:schemeClr>
                  </a:gs>
                </a:gsLst>
                <a:lin ang="5400000" scaled="0"/>
              </a:gradFill>
            </a:ln>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0" y="1329395"/>
            <a:ext cx="7747350" cy="5528605"/>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b="29998"/>
          <a:stretch>
            <a:fillRect/>
          </a:stretch>
        </p:blipFill>
        <p:spPr>
          <a:xfrm>
            <a:off x="0" y="958958"/>
            <a:ext cx="6765101" cy="589218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grpSp>
        <p:nvGrpSpPr>
          <p:cNvPr id="2" name="组合 1"/>
          <p:cNvGrpSpPr/>
          <p:nvPr/>
        </p:nvGrpSpPr>
        <p:grpSpPr>
          <a:xfrm>
            <a:off x="5016500" y="2245978"/>
            <a:ext cx="6559550" cy="2038230"/>
            <a:chOff x="5016500" y="898508"/>
            <a:chExt cx="6559550" cy="2038230"/>
          </a:xfrm>
        </p:grpSpPr>
        <p:sp>
          <p:nvSpPr>
            <p:cNvPr id="29" name="文本框 28"/>
            <p:cNvSpPr txBox="1"/>
            <p:nvPr/>
          </p:nvSpPr>
          <p:spPr>
            <a:xfrm>
              <a:off x="5016500" y="898508"/>
              <a:ext cx="6559550" cy="861774"/>
            </a:xfrm>
            <a:prstGeom prst="rect">
              <a:avLst/>
            </a:prstGeom>
            <a:noFill/>
          </p:spPr>
          <p:txBody>
            <a:bodyPr wrap="square" rtlCol="0">
              <a:spAutoFit/>
            </a:bodyPr>
            <a:lstStyle/>
            <a:p>
              <a:pPr algn="r"/>
              <a:r>
                <a:rPr lang="zh-CN" altLang="en-US" sz="5000" spc="600" dirty="0" smtClean="0">
                  <a:latin typeface="方正兰亭大黑_GBK" panose="02000000000000000000" pitchFamily="2" charset="-122"/>
                  <a:ea typeface="方正兰亭大黑_GBK" panose="02000000000000000000" pitchFamily="2" charset="-122"/>
                </a:rPr>
                <a:t>谢谢欣赏</a:t>
              </a:r>
              <a:endParaRPr lang="zh-CN" altLang="en-US" sz="5000" spc="600" dirty="0">
                <a:latin typeface="方正兰亭大黑_GBK" panose="02000000000000000000" pitchFamily="2" charset="-122"/>
                <a:ea typeface="方正兰亭大黑_GBK" panose="02000000000000000000" pitchFamily="2" charset="-122"/>
              </a:endParaRPr>
            </a:p>
          </p:txBody>
        </p:sp>
        <p:sp>
          <p:nvSpPr>
            <p:cNvPr id="30" name="矩形 29"/>
            <p:cNvSpPr/>
            <p:nvPr/>
          </p:nvSpPr>
          <p:spPr>
            <a:xfrm>
              <a:off x="10471150" y="1952222"/>
              <a:ext cx="965200" cy="127000"/>
            </a:xfrm>
            <a:prstGeom prst="rect">
              <a:avLst/>
            </a:prstGeom>
            <a:solidFill>
              <a:srgbClr val="36E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962650" y="2382740"/>
              <a:ext cx="5613400" cy="553998"/>
            </a:xfrm>
            <a:prstGeom prst="rect">
              <a:avLst/>
            </a:prstGeom>
            <a:noFill/>
          </p:spPr>
          <p:txBody>
            <a:bodyPr wrap="square" rtlCol="0">
              <a:spAutoFit/>
            </a:bodyPr>
            <a:lstStyle/>
            <a:p>
              <a:pPr algn="r"/>
              <a:r>
                <a:rPr lang="en-US" altLang="zh-CN" sz="3000" dirty="0" smtClean="0">
                  <a:solidFill>
                    <a:srgbClr val="36E3FE"/>
                  </a:solidFill>
                  <a:latin typeface="方正兰亭大黑_GBK" panose="02000000000000000000" pitchFamily="2" charset="-122"/>
                  <a:ea typeface="方正兰亭大黑_GBK" panose="02000000000000000000" pitchFamily="2" charset="-122"/>
                </a:rPr>
                <a:t>THANK YOU</a:t>
              </a:r>
              <a:endParaRPr lang="zh-CN" altLang="en-US" sz="3000" dirty="0">
                <a:solidFill>
                  <a:srgbClr val="36E3FE"/>
                </a:solidFill>
                <a:latin typeface="方正兰亭大黑_GBK" panose="02000000000000000000" pitchFamily="2" charset="-122"/>
                <a:ea typeface="方正兰亭大黑_GBK"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0" y="1867553"/>
            <a:ext cx="7734300" cy="4835042"/>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26211"/>
            <a:ext cx="7181850" cy="5531789"/>
          </a:xfrm>
          <a:prstGeom prst="rect">
            <a:avLst/>
          </a:prstGeom>
        </p:spPr>
      </p:pic>
      <p:sp>
        <p:nvSpPr>
          <p:cNvPr id="10" name="文本框 9"/>
          <p:cNvSpPr txBox="1"/>
          <p:nvPr/>
        </p:nvSpPr>
        <p:spPr>
          <a:xfrm>
            <a:off x="8841740" y="780415"/>
            <a:ext cx="1450975" cy="905510"/>
          </a:xfrm>
          <a:prstGeom prst="rect">
            <a:avLst/>
          </a:prstGeom>
          <a:noFill/>
        </p:spPr>
        <p:txBody>
          <a:bodyPr wrap="square" rtlCol="0">
            <a:noAutofit/>
          </a:bodyPr>
          <a:lstStyle/>
          <a:p>
            <a:r>
              <a:rPr lang="zh-CN" altLang="en-US" sz="4800" b="1" i="1" dirty="0" smtClean="0">
                <a:solidFill>
                  <a:schemeClr val="tx2"/>
                </a:solidFill>
                <a:latin typeface="楷体" panose="02010609060101010101" charset="-122"/>
                <a:ea typeface="楷体" panose="02010609060101010101" charset="-122"/>
              </a:rPr>
              <a:t>目录</a:t>
            </a:r>
            <a:endParaRPr lang="zh-CN" altLang="en-US" sz="4800" b="1" i="1" dirty="0" smtClean="0">
              <a:solidFill>
                <a:schemeClr val="tx2"/>
              </a:solidFill>
              <a:latin typeface="楷体" panose="02010609060101010101" charset="-122"/>
              <a:ea typeface="楷体" panose="02010609060101010101" charset="-122"/>
            </a:endParaRPr>
          </a:p>
        </p:txBody>
      </p:sp>
      <p:grpSp>
        <p:nvGrpSpPr>
          <p:cNvPr id="24" name="组合 23"/>
          <p:cNvGrpSpPr/>
          <p:nvPr/>
        </p:nvGrpSpPr>
        <p:grpSpPr>
          <a:xfrm>
            <a:off x="7734300" y="2269490"/>
            <a:ext cx="4274185" cy="3215636"/>
            <a:chOff x="8472096" y="1867553"/>
            <a:chExt cx="2235199" cy="2748140"/>
          </a:xfrm>
        </p:grpSpPr>
        <p:sp>
          <p:nvSpPr>
            <p:cNvPr id="14" name="文本框 13"/>
            <p:cNvSpPr txBox="1"/>
            <p:nvPr/>
          </p:nvSpPr>
          <p:spPr>
            <a:xfrm>
              <a:off x="8472096" y="1867553"/>
              <a:ext cx="2235199" cy="538341"/>
            </a:xfrm>
            <a:prstGeom prst="rect">
              <a:avLst/>
            </a:prstGeom>
            <a:noFill/>
          </p:spPr>
          <p:txBody>
            <a:bodyPr wrap="square" rtlCol="0">
              <a:spAutoFit/>
            </a:bodyPr>
            <a:lstStyle/>
            <a:p>
              <a:r>
                <a:rPr lang="en-US" altLang="zh-CN" sz="3500" b="1" dirty="0" smtClean="0">
                  <a:solidFill>
                    <a:srgbClr val="00B0F0"/>
                  </a:solidFill>
                  <a:latin typeface="苹方 粗体" panose="020B0600000000000000" pitchFamily="34" charset="-122"/>
                  <a:ea typeface="苹方 粗体" panose="020B0600000000000000" pitchFamily="34" charset="-122"/>
                </a:rPr>
                <a:t>1</a:t>
              </a:r>
              <a:r>
                <a:rPr lang="zh-CN" altLang="en-US" sz="3500" b="1" dirty="0" smtClean="0">
                  <a:solidFill>
                    <a:srgbClr val="00B0F0"/>
                  </a:solidFill>
                  <a:latin typeface="苹方 粗体" panose="020B0600000000000000" pitchFamily="34" charset="-122"/>
                  <a:ea typeface="苹方 粗体" panose="020B0600000000000000" pitchFamily="34" charset="-122"/>
                </a:rPr>
                <a:t>、背景介绍</a:t>
              </a:r>
              <a:endParaRPr lang="zh-CN" altLang="en-US" sz="3500" b="1" dirty="0" smtClean="0">
                <a:solidFill>
                  <a:srgbClr val="00B0F0"/>
                </a:solidFill>
                <a:latin typeface="苹方 粗体" panose="020B0600000000000000" pitchFamily="34" charset="-122"/>
                <a:ea typeface="苹方 粗体" panose="020B0600000000000000" pitchFamily="34" charset="-122"/>
              </a:endParaRPr>
            </a:p>
          </p:txBody>
        </p:sp>
        <p:sp>
          <p:nvSpPr>
            <p:cNvPr id="17" name="文本框 16"/>
            <p:cNvSpPr txBox="1"/>
            <p:nvPr/>
          </p:nvSpPr>
          <p:spPr>
            <a:xfrm>
              <a:off x="8472096" y="2972453"/>
              <a:ext cx="2235199" cy="538341"/>
            </a:xfrm>
            <a:prstGeom prst="rect">
              <a:avLst/>
            </a:prstGeom>
            <a:noFill/>
          </p:spPr>
          <p:txBody>
            <a:bodyPr wrap="square" rtlCol="0">
              <a:spAutoFit/>
            </a:bodyPr>
            <a:lstStyle/>
            <a:p>
              <a:r>
                <a:rPr lang="en-US" altLang="zh-CN" sz="3500" b="1" dirty="0">
                  <a:solidFill>
                    <a:srgbClr val="00B0F0"/>
                  </a:solidFill>
                  <a:latin typeface="苹方 粗体" panose="020B0600000000000000" pitchFamily="34" charset="-122"/>
                  <a:ea typeface="苹方 粗体" panose="020B0600000000000000" pitchFamily="34" charset="-122"/>
                </a:rPr>
                <a:t>2</a:t>
              </a:r>
              <a:r>
                <a:rPr lang="zh-CN" altLang="en-US" sz="3500" b="1" dirty="0">
                  <a:solidFill>
                    <a:srgbClr val="00B0F0"/>
                  </a:solidFill>
                  <a:latin typeface="苹方 粗体" panose="020B0600000000000000" pitchFamily="34" charset="-122"/>
                  <a:ea typeface="苹方 粗体" panose="020B0600000000000000" pitchFamily="34" charset="-122"/>
                </a:rPr>
                <a:t>、案例分析</a:t>
              </a:r>
              <a:endParaRPr lang="zh-CN" altLang="en-US" sz="3500" b="1" dirty="0">
                <a:solidFill>
                  <a:srgbClr val="00B0F0"/>
                </a:solidFill>
                <a:latin typeface="苹方 粗体" panose="020B0600000000000000" pitchFamily="34" charset="-122"/>
                <a:ea typeface="苹方 粗体" panose="020B0600000000000000" pitchFamily="34" charset="-122"/>
              </a:endParaRPr>
            </a:p>
          </p:txBody>
        </p:sp>
        <p:sp>
          <p:nvSpPr>
            <p:cNvPr id="18" name="文本框 17"/>
            <p:cNvSpPr txBox="1"/>
            <p:nvPr/>
          </p:nvSpPr>
          <p:spPr>
            <a:xfrm>
              <a:off x="8472096" y="4077352"/>
              <a:ext cx="2235199" cy="538341"/>
            </a:xfrm>
            <a:prstGeom prst="rect">
              <a:avLst/>
            </a:prstGeom>
            <a:noFill/>
          </p:spPr>
          <p:txBody>
            <a:bodyPr wrap="square" rtlCol="0">
              <a:spAutoFit/>
            </a:bodyPr>
            <a:lstStyle/>
            <a:p>
              <a:r>
                <a:rPr lang="en-US" altLang="zh-CN" sz="3500" b="1" dirty="0">
                  <a:solidFill>
                    <a:srgbClr val="00B0F0"/>
                  </a:solidFill>
                  <a:latin typeface="苹方 粗体" panose="020B0600000000000000" pitchFamily="34" charset="-122"/>
                  <a:ea typeface="苹方 粗体" panose="020B0600000000000000" pitchFamily="34" charset="-122"/>
                </a:rPr>
                <a:t>3</a:t>
              </a:r>
              <a:r>
                <a:rPr lang="zh-CN" altLang="en-US" sz="3500" b="1" dirty="0">
                  <a:solidFill>
                    <a:srgbClr val="00B0F0"/>
                  </a:solidFill>
                  <a:latin typeface="苹方 粗体" panose="020B0600000000000000" pitchFamily="34" charset="-122"/>
                  <a:ea typeface="苹方 粗体" panose="020B0600000000000000" pitchFamily="34" charset="-122"/>
                </a:rPr>
                <a:t>、方案</a:t>
              </a:r>
              <a:r>
                <a:rPr lang="en-US" altLang="zh-CN" sz="3500" b="1" dirty="0">
                  <a:solidFill>
                    <a:srgbClr val="00B0F0"/>
                  </a:solidFill>
                  <a:latin typeface="苹方 粗体" panose="020B0600000000000000" pitchFamily="34" charset="-122"/>
                  <a:ea typeface="苹方 粗体" panose="020B0600000000000000" pitchFamily="34" charset="-122"/>
                </a:rPr>
                <a:t> &amp; </a:t>
              </a:r>
              <a:r>
                <a:rPr lang="zh-CN" altLang="en-US" sz="3500" b="1" dirty="0">
                  <a:solidFill>
                    <a:srgbClr val="00B0F0"/>
                  </a:solidFill>
                  <a:latin typeface="苹方 粗体" panose="020B0600000000000000" pitchFamily="34" charset="-122"/>
                  <a:ea typeface="苹方 粗体" panose="020B0600000000000000" pitchFamily="34" charset="-122"/>
                </a:rPr>
                <a:t>总结</a:t>
              </a:r>
              <a:endParaRPr lang="zh-CN" altLang="en-US" sz="3500" b="1" dirty="0">
                <a:solidFill>
                  <a:srgbClr val="00B0F0"/>
                </a:solidFill>
                <a:latin typeface="苹方 粗体" panose="020B0600000000000000" pitchFamily="34" charset="-122"/>
                <a:ea typeface="苹方 粗体" panose="020B06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265994" y="0"/>
            <a:ext cx="4888338" cy="4888338"/>
            <a:chOff x="2287766" y="-130809"/>
            <a:chExt cx="4888338" cy="4888338"/>
          </a:xfrm>
        </p:grpSpPr>
        <p:pic>
          <p:nvPicPr>
            <p:cNvPr id="35" name="图片 34"/>
            <p:cNvPicPr>
              <a:picLocks noChangeAspect="1"/>
            </p:cNvPicPr>
            <p:nvPr/>
          </p:nvPicPr>
          <p:blipFill>
            <a:blip r:embed="rId1"/>
            <a:srcRect r="4141" b="4980"/>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5411470" y="2696210"/>
            <a:ext cx="3633470" cy="783590"/>
          </a:xfrm>
          <a:prstGeom prst="rect">
            <a:avLst/>
          </a:prstGeom>
          <a:noFill/>
        </p:spPr>
        <p:txBody>
          <a:bodyPr wrap="square" rtlCol="0">
            <a:spAutoFit/>
          </a:bodyPr>
          <a:lstStyle/>
          <a:p>
            <a:r>
              <a:rPr lang="en-US" altLang="zh-CN" sz="4500" b="1" i="1" spc="600" dirty="0">
                <a:latin typeface="楷体" panose="02010609060101010101" charset="-122"/>
                <a:ea typeface="楷体" panose="02010609060101010101" charset="-122"/>
              </a:rPr>
              <a:t>1.</a:t>
            </a:r>
            <a:r>
              <a:rPr lang="zh-CN" altLang="en-US" sz="4500" b="1" i="1" spc="600" dirty="0">
                <a:latin typeface="楷体" panose="02010609060101010101" charset="-122"/>
                <a:ea typeface="楷体" panose="02010609060101010101" charset="-122"/>
              </a:rPr>
              <a:t>背景介绍</a:t>
            </a:r>
            <a:endParaRPr lang="zh-CN" altLang="en-US" sz="4500" b="1" i="1" spc="600" dirty="0">
              <a:latin typeface="楷体" panose="02010609060101010101" charset="-122"/>
              <a:ea typeface="楷体" panose="02010609060101010101" charset="-122"/>
            </a:endParaRPr>
          </a:p>
        </p:txBody>
      </p:sp>
      <p:sp>
        <p:nvSpPr>
          <p:cNvPr id="17" name="文本框 16"/>
          <p:cNvSpPr txBox="1"/>
          <p:nvPr/>
        </p:nvSpPr>
        <p:spPr>
          <a:xfrm>
            <a:off x="5301974" y="3558261"/>
            <a:ext cx="5448300" cy="521970"/>
          </a:xfrm>
          <a:prstGeom prst="rect">
            <a:avLst/>
          </a:prstGeom>
          <a:noFill/>
        </p:spPr>
        <p:txBody>
          <a:bodyPr wrap="square" rtlCol="0">
            <a:spAutoFit/>
          </a:bodyPr>
          <a:lstStyle/>
          <a:p>
            <a:r>
              <a:rPr lang="en-US" altLang="zh-CN" sz="2800" dirty="0" smtClean="0">
                <a:solidFill>
                  <a:srgbClr val="47D6F4"/>
                </a:solidFill>
                <a:latin typeface="方正兰亭大黑_GBK" panose="02000000000000000000" pitchFamily="2" charset="-122"/>
                <a:ea typeface="方正兰亭大黑_GBK" panose="02000000000000000000" pitchFamily="2" charset="-122"/>
              </a:rPr>
              <a:t>Background Overview</a:t>
            </a:r>
            <a:endParaRPr lang="en-US" altLang="zh-CN" sz="2800" dirty="0" smtClean="0">
              <a:solidFill>
                <a:srgbClr val="47D6F4"/>
              </a:solidFill>
              <a:latin typeface="方正兰亭大黑_GBK" panose="02000000000000000000" pitchFamily="2" charset="-122"/>
              <a:ea typeface="方正兰亭大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465320" y="1188720"/>
            <a:ext cx="7726680" cy="5669280"/>
          </a:xfrm>
          <a:custGeom>
            <a:avLst/>
            <a:gdLst>
              <a:gd name="connsiteX0" fmla="*/ 3964914 w 7374244"/>
              <a:gd name="connsiteY0" fmla="*/ 641 h 4914332"/>
              <a:gd name="connsiteX1" fmla="*/ 6792669 w 7374244"/>
              <a:gd name="connsiteY1" fmla="*/ 815982 h 4914332"/>
              <a:gd name="connsiteX2" fmla="*/ 7366225 w 7374244"/>
              <a:gd name="connsiteY2" fmla="*/ 2477144 h 4914332"/>
              <a:gd name="connsiteX3" fmla="*/ 6548094 w 7374244"/>
              <a:gd name="connsiteY3" fmla="*/ 4534541 h 4914332"/>
              <a:gd name="connsiteX4" fmla="*/ 6083444 w 7374244"/>
              <a:gd name="connsiteY4" fmla="*/ 4850950 h 4914332"/>
              <a:gd name="connsiteX5" fmla="*/ 5977693 w 7374244"/>
              <a:gd name="connsiteY5" fmla="*/ 4914332 h 4914332"/>
              <a:gd name="connsiteX6" fmla="*/ 867867 w 7374244"/>
              <a:gd name="connsiteY6" fmla="*/ 4914332 h 4914332"/>
              <a:gd name="connsiteX7" fmla="*/ 689507 w 7374244"/>
              <a:gd name="connsiteY7" fmla="*/ 4782396 h 4914332"/>
              <a:gd name="connsiteX8" fmla="*/ 55854 w 7374244"/>
              <a:gd name="connsiteY8" fmla="*/ 4138301 h 4914332"/>
              <a:gd name="connsiteX9" fmla="*/ 1239745 w 7374244"/>
              <a:gd name="connsiteY9" fmla="*/ 2461904 h 4914332"/>
              <a:gd name="connsiteX10" fmla="*/ 1818865 w 7374244"/>
              <a:gd name="connsiteY10" fmla="*/ 922663 h 4914332"/>
              <a:gd name="connsiteX11" fmla="*/ 3964914 w 7374244"/>
              <a:gd name="connsiteY11" fmla="*/ 641 h 491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74244" h="4914332">
                <a:moveTo>
                  <a:pt x="3964914" y="641"/>
                </a:moveTo>
                <a:cubicBezTo>
                  <a:pt x="4793881" y="-17139"/>
                  <a:pt x="6281664" y="337192"/>
                  <a:pt x="6792669" y="815982"/>
                </a:cubicBezTo>
                <a:cubicBezTo>
                  <a:pt x="7303674" y="1294772"/>
                  <a:pt x="7406987" y="1857384"/>
                  <a:pt x="7366225" y="2477144"/>
                </a:cubicBezTo>
                <a:cubicBezTo>
                  <a:pt x="7325463" y="3096904"/>
                  <a:pt x="7198799" y="4032892"/>
                  <a:pt x="6548094" y="4534541"/>
                </a:cubicBezTo>
                <a:cubicBezTo>
                  <a:pt x="6426087" y="4628600"/>
                  <a:pt x="6267590" y="4737126"/>
                  <a:pt x="6083444" y="4850950"/>
                </a:cubicBezTo>
                <a:lnTo>
                  <a:pt x="5977693" y="4914332"/>
                </a:lnTo>
                <a:lnTo>
                  <a:pt x="867867" y="4914332"/>
                </a:lnTo>
                <a:lnTo>
                  <a:pt x="689507" y="4782396"/>
                </a:lnTo>
                <a:cubicBezTo>
                  <a:pt x="385210" y="4547281"/>
                  <a:pt x="154134" y="4316498"/>
                  <a:pt x="55854" y="4138301"/>
                </a:cubicBezTo>
                <a:cubicBezTo>
                  <a:pt x="-258641" y="3568072"/>
                  <a:pt x="839695" y="3044834"/>
                  <a:pt x="1239745" y="2461904"/>
                </a:cubicBezTo>
                <a:cubicBezTo>
                  <a:pt x="1584380" y="1969144"/>
                  <a:pt x="1476430" y="1315093"/>
                  <a:pt x="1818865" y="922663"/>
                </a:cubicBezTo>
                <a:cubicBezTo>
                  <a:pt x="2161300" y="530233"/>
                  <a:pt x="3135947" y="18421"/>
                  <a:pt x="3964914" y="64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49749" y="1739560"/>
            <a:ext cx="5986931" cy="5118439"/>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1048416" y="469926"/>
            <a:ext cx="717711" cy="784166"/>
          </a:xfrm>
          <a:prstGeom prst="rect">
            <a:avLst/>
          </a:prstGeom>
        </p:spPr>
      </p:pic>
      <p:grpSp>
        <p:nvGrpSpPr>
          <p:cNvPr id="8" name="组合 7"/>
          <p:cNvGrpSpPr/>
          <p:nvPr>
            <p:custDataLst>
              <p:tags r:id="rId4"/>
            </p:custDataLst>
          </p:nvPr>
        </p:nvGrpSpPr>
        <p:grpSpPr>
          <a:xfrm>
            <a:off x="1013309" y="743180"/>
            <a:ext cx="4536440" cy="2953385"/>
            <a:chOff x="1013309" y="830175"/>
            <a:chExt cx="4536440" cy="2953385"/>
          </a:xfrm>
        </p:grpSpPr>
        <p:sp>
          <p:nvSpPr>
            <p:cNvPr id="13" name="文本框 12"/>
            <p:cNvSpPr txBox="1"/>
            <p:nvPr>
              <p:custDataLst>
                <p:tags r:id="rId5"/>
              </p:custDataLst>
            </p:nvPr>
          </p:nvSpPr>
          <p:spPr>
            <a:xfrm>
              <a:off x="1972794" y="830175"/>
              <a:ext cx="3576955" cy="553085"/>
            </a:xfrm>
            <a:prstGeom prst="rect">
              <a:avLst/>
            </a:prstGeom>
            <a:noFill/>
          </p:spPr>
          <p:txBody>
            <a:bodyPr wrap="square" rtlCol="0">
              <a:spAutoFit/>
            </a:bodyPr>
            <a:lstStyle/>
            <a:p>
              <a:r>
                <a:rPr lang="zh-CN" altLang="en-US" sz="3000" b="1" spc="300" dirty="0">
                  <a:latin typeface="华文新魏" panose="02010800040101010101" charset="-122"/>
                  <a:ea typeface="华文新魏" panose="02010800040101010101" charset="-122"/>
                </a:rPr>
                <a:t>应急响应概述</a:t>
              </a:r>
              <a:endParaRPr lang="zh-CN" altLang="en-US" sz="3000" b="1" spc="300" dirty="0">
                <a:latin typeface="华文新魏" panose="02010800040101010101" charset="-122"/>
                <a:ea typeface="华文新魏" panose="02010800040101010101" charset="-122"/>
              </a:endParaRPr>
            </a:p>
          </p:txBody>
        </p:sp>
        <p:sp>
          <p:nvSpPr>
            <p:cNvPr id="14" name="文本框 13"/>
            <p:cNvSpPr txBox="1"/>
            <p:nvPr>
              <p:custDataLst>
                <p:tags r:id="rId6"/>
              </p:custDataLst>
            </p:nvPr>
          </p:nvSpPr>
          <p:spPr>
            <a:xfrm>
              <a:off x="1013309" y="1383895"/>
              <a:ext cx="4058920" cy="2399665"/>
            </a:xfrm>
            <a:prstGeom prst="rect">
              <a:avLst/>
            </a:prstGeom>
            <a:noFill/>
          </p:spPr>
          <p:txBody>
            <a:bodyPr wrap="square" rtlCol="0">
              <a:spAutoFit/>
            </a:bodyPr>
            <a:lstStyle/>
            <a:p>
              <a:pPr algn="just">
                <a:lnSpc>
                  <a:spcPct val="150000"/>
                </a:lnSpc>
              </a:pPr>
              <a:r>
                <a:rPr lang="zh-CN" altLang="en-US" sz="2000" spc="300" dirty="0">
                  <a:latin typeface="苹方 细体" panose="020B0200000000000000" pitchFamily="34" charset="-122"/>
                  <a:ea typeface="苹方 细体" panose="020B0200000000000000" pitchFamily="34" charset="-122"/>
                  <a:sym typeface="+mn-ea"/>
                </a:rPr>
                <a:t>应急响应（Emergency Response）通常是指人们为了应对各种紧急事件的发生所做的准备以及在事件发生后所采取的措施。</a:t>
              </a:r>
              <a:r>
                <a:rPr lang="zh-CN" altLang="en-US" sz="2000" b="1" dirty="0">
                  <a:latin typeface="华文新魏" panose="02010800040101010101" charset="-122"/>
                  <a:ea typeface="华文新魏" panose="02010800040101010101" charset="-122"/>
                  <a:sym typeface="+mn-ea"/>
                </a:rPr>
                <a:t> </a:t>
              </a:r>
              <a:endParaRPr lang="zh-CN" altLang="en-US" sz="2000" spc="300" dirty="0">
                <a:latin typeface="苹方 细体" panose="020B0200000000000000" pitchFamily="34" charset="-122"/>
                <a:ea typeface="苹方 细体" panose="020B0200000000000000" pitchFamily="34" charset="-122"/>
              </a:endParaRPr>
            </a:p>
          </p:txBody>
        </p:sp>
      </p:grpSp>
      <p:pic>
        <p:nvPicPr>
          <p:cNvPr id="22" name="图片 21"/>
          <p:cNvPicPr>
            <a:picLocks noChangeAspect="1"/>
          </p:cNvPicPr>
          <p:nvPr>
            <p:custDataLst>
              <p:tags r:id="rId7"/>
            </p:custDataLst>
          </p:nvPr>
        </p:nvPicPr>
        <p:blipFill>
          <a:blip r:embed="rId3"/>
          <a:stretch>
            <a:fillRect/>
          </a:stretch>
        </p:blipFill>
        <p:spPr>
          <a:xfrm>
            <a:off x="1048416" y="3673856"/>
            <a:ext cx="717711" cy="784166"/>
          </a:xfrm>
          <a:prstGeom prst="rect">
            <a:avLst/>
          </a:prstGeom>
        </p:spPr>
      </p:pic>
      <p:grpSp>
        <p:nvGrpSpPr>
          <p:cNvPr id="11" name="组合 10"/>
          <p:cNvGrpSpPr/>
          <p:nvPr>
            <p:custDataLst>
              <p:tags r:id="rId8"/>
            </p:custDataLst>
          </p:nvPr>
        </p:nvGrpSpPr>
        <p:grpSpPr>
          <a:xfrm>
            <a:off x="1013309" y="3904024"/>
            <a:ext cx="4536440" cy="2492018"/>
            <a:chOff x="1013309" y="3828459"/>
            <a:chExt cx="4536440" cy="2492018"/>
          </a:xfrm>
        </p:grpSpPr>
        <p:sp>
          <p:nvSpPr>
            <p:cNvPr id="23" name="文本框 22"/>
            <p:cNvSpPr txBox="1"/>
            <p:nvPr>
              <p:custDataLst>
                <p:tags r:id="rId9"/>
              </p:custDataLst>
            </p:nvPr>
          </p:nvSpPr>
          <p:spPr>
            <a:xfrm>
              <a:off x="1972794" y="3828459"/>
              <a:ext cx="3576955" cy="553085"/>
            </a:xfrm>
            <a:prstGeom prst="rect">
              <a:avLst/>
            </a:prstGeom>
            <a:noFill/>
          </p:spPr>
          <p:txBody>
            <a:bodyPr wrap="square" rtlCol="0">
              <a:spAutoFit/>
            </a:bodyPr>
            <a:lstStyle/>
            <a:p>
              <a:r>
                <a:rPr lang="zh-CN" altLang="en-US" sz="3000" b="1" spc="300" dirty="0">
                  <a:latin typeface="华文新魏" panose="02010800040101010101" charset="-122"/>
                  <a:ea typeface="华文新魏" panose="02010800040101010101" charset="-122"/>
                </a:rPr>
                <a:t>应急响应内容</a:t>
              </a:r>
              <a:endParaRPr lang="zh-CN" altLang="en-US" sz="3000" spc="300" dirty="0">
                <a:latin typeface="方正兰亭大黑_GBK" panose="02000000000000000000" pitchFamily="2" charset="-122"/>
                <a:ea typeface="方正兰亭大黑_GBK" panose="02000000000000000000" pitchFamily="2" charset="-122"/>
              </a:endParaRPr>
            </a:p>
          </p:txBody>
        </p:sp>
        <p:sp>
          <p:nvSpPr>
            <p:cNvPr id="24" name="文本框 23"/>
            <p:cNvSpPr txBox="1"/>
            <p:nvPr>
              <p:custDataLst>
                <p:tags r:id="rId10"/>
              </p:custDataLst>
            </p:nvPr>
          </p:nvSpPr>
          <p:spPr>
            <a:xfrm>
              <a:off x="1013309" y="4382457"/>
              <a:ext cx="3779702" cy="1938020"/>
            </a:xfrm>
            <a:prstGeom prst="rect">
              <a:avLst/>
            </a:prstGeom>
            <a:noFill/>
          </p:spPr>
          <p:txBody>
            <a:bodyPr wrap="square" rtlCol="0">
              <a:spAutoFit/>
            </a:bodyPr>
            <a:lstStyle/>
            <a:p>
              <a:pPr algn="just">
                <a:lnSpc>
                  <a:spcPct val="150000"/>
                </a:lnSpc>
              </a:pPr>
              <a:r>
                <a:rPr lang="zh-CN" altLang="en-US" sz="2000" spc="300" dirty="0">
                  <a:latin typeface="苹方 细体" panose="020B0200000000000000" pitchFamily="34" charset="-122"/>
                  <a:ea typeface="苹方 细体" panose="020B0200000000000000" pitchFamily="34" charset="-122"/>
                </a:rPr>
                <a:t>应急响应管理涉及事件的快速检测、响应、事前风险评估、防范措施、事中处理和事后恢复等全过程。</a:t>
              </a:r>
              <a:endParaRPr lang="zh-CN" altLang="en-US" sz="2000" spc="300" dirty="0">
                <a:latin typeface="苹方 细体" panose="020B0200000000000000" pitchFamily="34" charset="-122"/>
                <a:ea typeface="苹方 细体" panose="020B02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581497" y="530262"/>
            <a:ext cx="5610503" cy="6327738"/>
          </a:xfrm>
          <a:custGeom>
            <a:avLst/>
            <a:gdLst>
              <a:gd name="connsiteX0" fmla="*/ 0 w 7737822"/>
              <a:gd name="connsiteY0" fmla="*/ 2895600 h 5791200"/>
              <a:gd name="connsiteX1" fmla="*/ 3868911 w 7737822"/>
              <a:gd name="connsiteY1" fmla="*/ 0 h 5791200"/>
              <a:gd name="connsiteX2" fmla="*/ 7737822 w 7737822"/>
              <a:gd name="connsiteY2" fmla="*/ 2895600 h 5791200"/>
              <a:gd name="connsiteX3" fmla="*/ 3868911 w 7737822"/>
              <a:gd name="connsiteY3" fmla="*/ 5791200 h 5791200"/>
              <a:gd name="connsiteX4" fmla="*/ 0 w 7737822"/>
              <a:gd name="connsiteY4" fmla="*/ 2895600 h 5791200"/>
              <a:gd name="connsiteX0-1" fmla="*/ 318942 w 4140084"/>
              <a:gd name="connsiteY0-2" fmla="*/ 3448517 h 5802235"/>
              <a:gd name="connsiteX1-3" fmla="*/ 271173 w 4140084"/>
              <a:gd name="connsiteY1-4" fmla="*/ 4277 h 5802235"/>
              <a:gd name="connsiteX2-5" fmla="*/ 4140084 w 4140084"/>
              <a:gd name="connsiteY2-6" fmla="*/ 2899877 h 5802235"/>
              <a:gd name="connsiteX3-7" fmla="*/ 271173 w 4140084"/>
              <a:gd name="connsiteY3-8" fmla="*/ 5795477 h 5802235"/>
              <a:gd name="connsiteX4-9" fmla="*/ 318942 w 4140084"/>
              <a:gd name="connsiteY4-10" fmla="*/ 3448517 h 5802235"/>
              <a:gd name="connsiteX0-11" fmla="*/ 426698 w 4247840"/>
              <a:gd name="connsiteY0-12" fmla="*/ 3752587 h 6103743"/>
              <a:gd name="connsiteX1-13" fmla="*/ 2863049 w 4247840"/>
              <a:gd name="connsiteY1-14" fmla="*/ 3547 h 6103743"/>
              <a:gd name="connsiteX2-15" fmla="*/ 4247840 w 4247840"/>
              <a:gd name="connsiteY2-16" fmla="*/ 3203947 h 6103743"/>
              <a:gd name="connsiteX3-17" fmla="*/ 378929 w 4247840"/>
              <a:gd name="connsiteY3-18" fmla="*/ 6099547 h 6103743"/>
              <a:gd name="connsiteX4-19" fmla="*/ 426698 w 4247840"/>
              <a:gd name="connsiteY4-20" fmla="*/ 3752587 h 6103743"/>
              <a:gd name="connsiteX0-21" fmla="*/ 627615 w 7252917"/>
              <a:gd name="connsiteY0-22" fmla="*/ 3753296 h 6140540"/>
              <a:gd name="connsiteX1-23" fmla="*/ 3063966 w 7252917"/>
              <a:gd name="connsiteY1-24" fmla="*/ 4256 h 6140540"/>
              <a:gd name="connsiteX2-25" fmla="*/ 7252917 w 7252917"/>
              <a:gd name="connsiteY2-26" fmla="*/ 4530536 h 6140540"/>
              <a:gd name="connsiteX3-27" fmla="*/ 579846 w 7252917"/>
              <a:gd name="connsiteY3-28" fmla="*/ 6100256 h 6140540"/>
              <a:gd name="connsiteX4-29" fmla="*/ 627615 w 7252917"/>
              <a:gd name="connsiteY4-30" fmla="*/ 3753296 h 6140540"/>
              <a:gd name="connsiteX0-31" fmla="*/ 34905 w 6660207"/>
              <a:gd name="connsiteY0-32" fmla="*/ 3753300 h 6154429"/>
              <a:gd name="connsiteX1-33" fmla="*/ 2471256 w 6660207"/>
              <a:gd name="connsiteY1-34" fmla="*/ 4260 h 6154429"/>
              <a:gd name="connsiteX2-35" fmla="*/ 6660207 w 6660207"/>
              <a:gd name="connsiteY2-36" fmla="*/ 4530540 h 6154429"/>
              <a:gd name="connsiteX3-37" fmla="*/ 1434936 w 6660207"/>
              <a:gd name="connsiteY3-38" fmla="*/ 6115500 h 6154429"/>
              <a:gd name="connsiteX4-39" fmla="*/ 34905 w 6660207"/>
              <a:gd name="connsiteY4-40" fmla="*/ 3753300 h 6154429"/>
              <a:gd name="connsiteX0-41" fmla="*/ 1635 w 6626937"/>
              <a:gd name="connsiteY0-42" fmla="*/ 3755306 h 6156435"/>
              <a:gd name="connsiteX1-43" fmla="*/ 2437986 w 6626937"/>
              <a:gd name="connsiteY1-44" fmla="*/ 6266 h 6156435"/>
              <a:gd name="connsiteX2-45" fmla="*/ 6626937 w 6626937"/>
              <a:gd name="connsiteY2-46" fmla="*/ 4532546 h 6156435"/>
              <a:gd name="connsiteX3-47" fmla="*/ 1401666 w 6626937"/>
              <a:gd name="connsiteY3-48" fmla="*/ 6117506 h 6156435"/>
              <a:gd name="connsiteX4-49" fmla="*/ 1635 w 6626937"/>
              <a:gd name="connsiteY4-50" fmla="*/ 3755306 h 6156435"/>
              <a:gd name="connsiteX0-51" fmla="*/ 1635 w 6626937"/>
              <a:gd name="connsiteY0-52" fmla="*/ 3755306 h 6335951"/>
              <a:gd name="connsiteX1-53" fmla="*/ 2437986 w 6626937"/>
              <a:gd name="connsiteY1-54" fmla="*/ 6266 h 6335951"/>
              <a:gd name="connsiteX2-55" fmla="*/ 6626937 w 6626937"/>
              <a:gd name="connsiteY2-56" fmla="*/ 4532546 h 6335951"/>
              <a:gd name="connsiteX3-57" fmla="*/ 1401666 w 6626937"/>
              <a:gd name="connsiteY3-58" fmla="*/ 6117506 h 6335951"/>
              <a:gd name="connsiteX4-59" fmla="*/ 1635 w 6626937"/>
              <a:gd name="connsiteY4-60" fmla="*/ 3755306 h 6335951"/>
              <a:gd name="connsiteX0-61" fmla="*/ 1635 w 6626937"/>
              <a:gd name="connsiteY0-62" fmla="*/ 3755306 h 6290881"/>
              <a:gd name="connsiteX1-63" fmla="*/ 2437986 w 6626937"/>
              <a:gd name="connsiteY1-64" fmla="*/ 6266 h 6290881"/>
              <a:gd name="connsiteX2-65" fmla="*/ 6626937 w 6626937"/>
              <a:gd name="connsiteY2-66" fmla="*/ 4532546 h 6290881"/>
              <a:gd name="connsiteX3-67" fmla="*/ 1401666 w 6626937"/>
              <a:gd name="connsiteY3-68" fmla="*/ 6117506 h 6290881"/>
              <a:gd name="connsiteX4-69" fmla="*/ 1635 w 6626937"/>
              <a:gd name="connsiteY4-70" fmla="*/ 3755306 h 6290881"/>
              <a:gd name="connsiteX0-71" fmla="*/ 39066 w 6664368"/>
              <a:gd name="connsiteY0-72" fmla="*/ 3753323 h 6367291"/>
              <a:gd name="connsiteX1-73" fmla="*/ 2475417 w 6664368"/>
              <a:gd name="connsiteY1-74" fmla="*/ 4283 h 6367291"/>
              <a:gd name="connsiteX2-75" fmla="*/ 6664368 w 6664368"/>
              <a:gd name="connsiteY2-76" fmla="*/ 4530563 h 6367291"/>
              <a:gd name="connsiteX3-77" fmla="*/ 1347657 w 6664368"/>
              <a:gd name="connsiteY3-78" fmla="*/ 6206963 h 6367291"/>
              <a:gd name="connsiteX4-79" fmla="*/ 39066 w 6664368"/>
              <a:gd name="connsiteY4-80" fmla="*/ 3753323 h 6367291"/>
              <a:gd name="connsiteX0-81" fmla="*/ 39066 w 6664368"/>
              <a:gd name="connsiteY0-82" fmla="*/ 3749055 h 6363023"/>
              <a:gd name="connsiteX1-83" fmla="*/ 2475417 w 6664368"/>
              <a:gd name="connsiteY1-84" fmla="*/ 15 h 6363023"/>
              <a:gd name="connsiteX2-85" fmla="*/ 6664368 w 6664368"/>
              <a:gd name="connsiteY2-86" fmla="*/ 4526295 h 6363023"/>
              <a:gd name="connsiteX3-87" fmla="*/ 1347657 w 6664368"/>
              <a:gd name="connsiteY3-88" fmla="*/ 6202695 h 6363023"/>
              <a:gd name="connsiteX4-89" fmla="*/ 39066 w 6664368"/>
              <a:gd name="connsiteY4-90" fmla="*/ 3749055 h 6363023"/>
              <a:gd name="connsiteX0-91" fmla="*/ 37114 w 5778496"/>
              <a:gd name="connsiteY0-92" fmla="*/ 3751849 h 6222865"/>
              <a:gd name="connsiteX1-93" fmla="*/ 2473465 w 5778496"/>
              <a:gd name="connsiteY1-94" fmla="*/ 2809 h 6222865"/>
              <a:gd name="connsiteX2-95" fmla="*/ 5778496 w 5778496"/>
              <a:gd name="connsiteY2-96" fmla="*/ 4376689 h 6222865"/>
              <a:gd name="connsiteX3-97" fmla="*/ 1345705 w 5778496"/>
              <a:gd name="connsiteY3-98" fmla="*/ 6205489 h 6222865"/>
              <a:gd name="connsiteX4-99" fmla="*/ 37114 w 5778496"/>
              <a:gd name="connsiteY4-100" fmla="*/ 3751849 h 6222865"/>
              <a:gd name="connsiteX0-101" fmla="*/ 37114 w 5968075"/>
              <a:gd name="connsiteY0-102" fmla="*/ 3842564 h 6302707"/>
              <a:gd name="connsiteX1-103" fmla="*/ 2473465 w 5968075"/>
              <a:gd name="connsiteY1-104" fmla="*/ 93524 h 6302707"/>
              <a:gd name="connsiteX2-105" fmla="*/ 5091036 w 5968075"/>
              <a:gd name="connsiteY2-106" fmla="*/ 1413967 h 6302707"/>
              <a:gd name="connsiteX3-107" fmla="*/ 5778496 w 5968075"/>
              <a:gd name="connsiteY3-108" fmla="*/ 4467404 h 6302707"/>
              <a:gd name="connsiteX4-109" fmla="*/ 1345705 w 5968075"/>
              <a:gd name="connsiteY4-110" fmla="*/ 6296204 h 6302707"/>
              <a:gd name="connsiteX5" fmla="*/ 37114 w 5968075"/>
              <a:gd name="connsiteY5" fmla="*/ 3842564 h 6302707"/>
              <a:gd name="connsiteX0-111" fmla="*/ 33782 w 5610503"/>
              <a:gd name="connsiteY0-112" fmla="*/ 3842564 h 6327738"/>
              <a:gd name="connsiteX1-113" fmla="*/ 2470133 w 5610503"/>
              <a:gd name="connsiteY1-114" fmla="*/ 93524 h 6327738"/>
              <a:gd name="connsiteX2-115" fmla="*/ 5087704 w 5610503"/>
              <a:gd name="connsiteY2-116" fmla="*/ 1413967 h 6327738"/>
              <a:gd name="connsiteX3-117" fmla="*/ 5302724 w 5610503"/>
              <a:gd name="connsiteY3-118" fmla="*/ 5000804 h 6327738"/>
              <a:gd name="connsiteX4-119" fmla="*/ 1342373 w 5610503"/>
              <a:gd name="connsiteY4-120" fmla="*/ 6296204 h 6327738"/>
              <a:gd name="connsiteX5-121" fmla="*/ 33782 w 5610503"/>
              <a:gd name="connsiteY5-122" fmla="*/ 3842564 h 63277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21" y="connsiteY5-122"/>
              </a:cxn>
            </a:cxnLst>
            <a:rect l="l" t="t" r="r" b="b"/>
            <a:pathLst>
              <a:path w="5610503" h="6327738">
                <a:moveTo>
                  <a:pt x="33782" y="3842564"/>
                </a:moveTo>
                <a:cubicBezTo>
                  <a:pt x="221742" y="2808784"/>
                  <a:pt x="1627813" y="498290"/>
                  <a:pt x="2470133" y="93524"/>
                </a:cubicBezTo>
                <a:cubicBezTo>
                  <a:pt x="3312453" y="-311242"/>
                  <a:pt x="4536866" y="684987"/>
                  <a:pt x="5087704" y="1413967"/>
                </a:cubicBezTo>
                <a:cubicBezTo>
                  <a:pt x="5638542" y="2142947"/>
                  <a:pt x="5822806" y="4237898"/>
                  <a:pt x="5302724" y="5000804"/>
                </a:cubicBezTo>
                <a:cubicBezTo>
                  <a:pt x="4782642" y="5763710"/>
                  <a:pt x="2220530" y="6489244"/>
                  <a:pt x="1342373" y="6296204"/>
                </a:cubicBezTo>
                <a:cubicBezTo>
                  <a:pt x="464216" y="6103164"/>
                  <a:pt x="-154178" y="4876344"/>
                  <a:pt x="33782" y="3842564"/>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85623" y="1727938"/>
            <a:ext cx="6029073" cy="4956603"/>
          </a:xfrm>
          <a:prstGeom prst="rect">
            <a:avLst/>
          </a:prstGeom>
        </p:spPr>
      </p:pic>
      <p:grpSp>
        <p:nvGrpSpPr>
          <p:cNvPr id="15" name="组合 14"/>
          <p:cNvGrpSpPr/>
          <p:nvPr/>
        </p:nvGrpSpPr>
        <p:grpSpPr>
          <a:xfrm>
            <a:off x="370205" y="692705"/>
            <a:ext cx="6559550" cy="1414859"/>
            <a:chOff x="370205" y="692705"/>
            <a:chExt cx="6559550" cy="1414859"/>
          </a:xfrm>
        </p:grpSpPr>
        <p:sp>
          <p:nvSpPr>
            <p:cNvPr id="9" name="文本框 8"/>
            <p:cNvSpPr txBox="1"/>
            <p:nvPr/>
          </p:nvSpPr>
          <p:spPr>
            <a:xfrm>
              <a:off x="370205" y="692705"/>
              <a:ext cx="6559550" cy="860425"/>
            </a:xfrm>
            <a:prstGeom prst="rect">
              <a:avLst/>
            </a:prstGeom>
            <a:noFill/>
          </p:spPr>
          <p:txBody>
            <a:bodyPr wrap="square" rtlCol="0">
              <a:spAutoFit/>
            </a:bodyPr>
            <a:lstStyle/>
            <a:p>
              <a:r>
                <a:rPr lang="zh-CN" altLang="en-US" sz="5000" spc="300" dirty="0">
                  <a:latin typeface="方正兰亭大黑_GBK" panose="02000000000000000000" pitchFamily="2" charset="-122"/>
                  <a:ea typeface="方正兰亭大黑_GBK" panose="02000000000000000000" pitchFamily="2" charset="-122"/>
                </a:rPr>
                <a:t>社会背景</a:t>
              </a:r>
              <a:endParaRPr lang="zh-CN" altLang="en-US" sz="5000" spc="300" dirty="0">
                <a:latin typeface="方正兰亭大黑_GBK" panose="02000000000000000000" pitchFamily="2" charset="-122"/>
                <a:ea typeface="方正兰亭大黑_GBK" panose="02000000000000000000" pitchFamily="2" charset="-122"/>
              </a:endParaRPr>
            </a:p>
          </p:txBody>
        </p:sp>
        <p:sp>
          <p:nvSpPr>
            <p:cNvPr id="10" name="文本框 9"/>
            <p:cNvSpPr txBox="1"/>
            <p:nvPr/>
          </p:nvSpPr>
          <p:spPr>
            <a:xfrm>
              <a:off x="370205" y="1554479"/>
              <a:ext cx="6559550" cy="553085"/>
            </a:xfrm>
            <a:prstGeom prst="rect">
              <a:avLst/>
            </a:prstGeom>
            <a:noFill/>
          </p:spPr>
          <p:txBody>
            <a:bodyPr wrap="square" rtlCol="0">
              <a:spAutoFit/>
            </a:bodyPr>
            <a:lstStyle/>
            <a:p>
              <a:r>
                <a:rPr lang="zh-CN" altLang="en-US" sz="3000" spc="300" dirty="0" smtClean="0">
                  <a:solidFill>
                    <a:srgbClr val="47D6F4"/>
                  </a:solidFill>
                  <a:latin typeface="苹方 粗体" panose="020B0600000000000000" pitchFamily="34" charset="-122"/>
                  <a:ea typeface="苹方 粗体" panose="020B0600000000000000" pitchFamily="34" charset="-122"/>
                </a:rPr>
                <a:t>Social Background</a:t>
              </a:r>
              <a:endParaRPr lang="zh-CN" altLang="en-US" sz="3000" spc="300" dirty="0" smtClean="0">
                <a:solidFill>
                  <a:srgbClr val="47D6F4"/>
                </a:solidFill>
                <a:latin typeface="苹方 粗体" panose="020B0600000000000000" pitchFamily="34" charset="-122"/>
                <a:ea typeface="苹方 粗体" panose="020B0600000000000000" pitchFamily="34" charset="-122"/>
              </a:endParaRPr>
            </a:p>
          </p:txBody>
        </p:sp>
      </p:grpSp>
      <p:grpSp>
        <p:nvGrpSpPr>
          <p:cNvPr id="16" name="组合 15"/>
          <p:cNvGrpSpPr/>
          <p:nvPr/>
        </p:nvGrpSpPr>
        <p:grpSpPr>
          <a:xfrm>
            <a:off x="370205" y="2333625"/>
            <a:ext cx="5756275" cy="3933825"/>
            <a:chOff x="370204" y="2409723"/>
            <a:chExt cx="5756275" cy="4086018"/>
          </a:xfrm>
        </p:grpSpPr>
        <p:sp>
          <p:nvSpPr>
            <p:cNvPr id="11" name="文本框 10"/>
            <p:cNvSpPr txBox="1"/>
            <p:nvPr/>
          </p:nvSpPr>
          <p:spPr>
            <a:xfrm>
              <a:off x="370204" y="2564721"/>
              <a:ext cx="5114925" cy="3931020"/>
            </a:xfrm>
            <a:prstGeom prst="rect">
              <a:avLst/>
            </a:prstGeom>
            <a:noFill/>
          </p:spPr>
          <p:txBody>
            <a:bodyPr wrap="square" rtlCol="0">
              <a:spAutoFit/>
            </a:bodyPr>
            <a:lstStyle/>
            <a:p>
              <a:pPr indent="457200" algn="just">
                <a:lnSpc>
                  <a:spcPct val="150000"/>
                </a:lnSpc>
              </a:pPr>
              <a:r>
                <a:rPr lang="zh-CN" altLang="en-US" sz="2000" dirty="0">
                  <a:latin typeface="苹方 细体" panose="020B0200000000000000" pitchFamily="34" charset="-122"/>
                  <a:ea typeface="苹方 细体" panose="020B0200000000000000" pitchFamily="34" charset="-122"/>
                </a:rPr>
                <a:t>随着互联网技术的快速发展，互联网企业在全球经济中占据重要地位，但也面临着复杂多样的安全风险和突发事件。这些风险包括网络攻击、数据泄露、系统故障和自然灾害，可能严重影响企业的业务连续性和用户数据安全。因此，建立健全的应急响应和处置管理机制，成为互联网企业保障业务持续运营和数据安全的关键。</a:t>
              </a:r>
              <a:endParaRPr lang="zh-CN" altLang="en-US" sz="2000" dirty="0">
                <a:latin typeface="苹方 细体" panose="020B0200000000000000" pitchFamily="34" charset="-122"/>
                <a:ea typeface="苹方 细体" panose="020B0200000000000000" pitchFamily="34" charset="-122"/>
              </a:endParaRPr>
            </a:p>
          </p:txBody>
        </p:sp>
        <p:cxnSp>
          <p:nvCxnSpPr>
            <p:cNvPr id="13" name="直接连接符 12"/>
            <p:cNvCxnSpPr/>
            <p:nvPr/>
          </p:nvCxnSpPr>
          <p:spPr>
            <a:xfrm>
              <a:off x="370205" y="2409723"/>
              <a:ext cx="4998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205" y="4751899"/>
              <a:ext cx="5756274" cy="506730"/>
            </a:xfrm>
            <a:prstGeom prst="rect">
              <a:avLst/>
            </a:prstGeom>
            <a:noFill/>
          </p:spPr>
          <p:txBody>
            <a:bodyPr wrap="square" rtlCol="0">
              <a:spAutoFit/>
            </a:bodyPr>
            <a:lstStyle/>
            <a:p>
              <a:pPr>
                <a:lnSpc>
                  <a:spcPct val="150000"/>
                </a:lnSpc>
              </a:pPr>
              <a:endParaRPr lang="zh-CN" altLang="en-US" dirty="0">
                <a:latin typeface="苹方 细体" panose="020B0200000000000000" pitchFamily="34" charset="-122"/>
                <a:ea typeface="苹方 细体" panose="020B02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265994" y="0"/>
            <a:ext cx="4888338" cy="4888338"/>
            <a:chOff x="2287766" y="-130809"/>
            <a:chExt cx="4888338" cy="4888338"/>
          </a:xfrm>
        </p:grpSpPr>
        <p:pic>
          <p:nvPicPr>
            <p:cNvPr id="35" name="图片 34"/>
            <p:cNvPicPr>
              <a:picLocks noChangeAspect="1"/>
            </p:cNvPicPr>
            <p:nvPr/>
          </p:nvPicPr>
          <p:blipFill>
            <a:blip r:embed="rId1"/>
            <a:srcRect r="4141" b="4980"/>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5411194" y="2696487"/>
            <a:ext cx="5448300" cy="783590"/>
          </a:xfrm>
          <a:prstGeom prst="rect">
            <a:avLst/>
          </a:prstGeom>
          <a:noFill/>
        </p:spPr>
        <p:txBody>
          <a:bodyPr wrap="square" rtlCol="0">
            <a:spAutoFit/>
          </a:bodyPr>
          <a:lstStyle/>
          <a:p>
            <a:r>
              <a:rPr lang="zh-CN" altLang="en-US" sz="4500" b="1" i="1" spc="600" dirty="0">
                <a:latin typeface="楷体" panose="02010609060101010101" charset="-122"/>
                <a:ea typeface="楷体" panose="02010609060101010101" charset="-122"/>
              </a:rPr>
              <a:t>2、案例分析</a:t>
            </a:r>
            <a:endParaRPr lang="zh-CN" altLang="en-US" sz="4500" i="1" spc="600" dirty="0" smtClean="0">
              <a:latin typeface="方正兰亭大黑_GBK" panose="02000000000000000000" pitchFamily="2" charset="-122"/>
              <a:ea typeface="方正兰亭大黑_GBK" panose="02000000000000000000" pitchFamily="2" charset="-122"/>
            </a:endParaRPr>
          </a:p>
        </p:txBody>
      </p:sp>
      <p:sp>
        <p:nvSpPr>
          <p:cNvPr id="17" name="文本框 16"/>
          <p:cNvSpPr txBox="1"/>
          <p:nvPr/>
        </p:nvSpPr>
        <p:spPr>
          <a:xfrm>
            <a:off x="5411194" y="3558261"/>
            <a:ext cx="5448300" cy="553085"/>
          </a:xfrm>
          <a:prstGeom prst="rect">
            <a:avLst/>
          </a:prstGeom>
          <a:noFill/>
        </p:spPr>
        <p:txBody>
          <a:bodyPr wrap="square" rtlCol="0">
            <a:spAutoFit/>
          </a:bodyPr>
          <a:lstStyle/>
          <a:p>
            <a:r>
              <a:rPr lang="en-US" altLang="zh-CN" sz="3000" dirty="0" smtClean="0">
                <a:solidFill>
                  <a:srgbClr val="47D6F4"/>
                </a:solidFill>
                <a:latin typeface="方正兰亭大黑_GBK" panose="02000000000000000000" pitchFamily="2" charset="-122"/>
                <a:ea typeface="方正兰亭大黑_GBK" panose="02000000000000000000" pitchFamily="2" charset="-122"/>
              </a:rPr>
              <a:t>Case Analysis</a:t>
            </a:r>
            <a:endParaRPr lang="en-US" altLang="zh-CN" sz="3000" dirty="0" smtClean="0">
              <a:solidFill>
                <a:srgbClr val="47D6F4"/>
              </a:solidFill>
              <a:latin typeface="方正兰亭大黑_GBK" panose="02000000000000000000" pitchFamily="2" charset="-122"/>
              <a:ea typeface="方正兰亭大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0"/>
            <a:ext cx="4881880" cy="3548380"/>
          </a:xfrm>
          <a:custGeom>
            <a:avLst/>
            <a:gdLst>
              <a:gd name="connsiteX0" fmla="*/ 1251307 w 8445373"/>
              <a:gd name="connsiteY0" fmla="*/ 0 h 6532414"/>
              <a:gd name="connsiteX1" fmla="*/ 8441547 w 8445373"/>
              <a:gd name="connsiteY1" fmla="*/ 0 h 6532414"/>
              <a:gd name="connsiteX2" fmla="*/ 8445261 w 8445373"/>
              <a:gd name="connsiteY2" fmla="*/ 24706 h 6532414"/>
              <a:gd name="connsiteX3" fmla="*/ 4724399 w 8445373"/>
              <a:gd name="connsiteY3" fmla="*/ 3596639 h 6532414"/>
              <a:gd name="connsiteX4" fmla="*/ 3581399 w 8445373"/>
              <a:gd name="connsiteY4" fmla="*/ 5547360 h 6532414"/>
              <a:gd name="connsiteX5" fmla="*/ 1539237 w 8445373"/>
              <a:gd name="connsiteY5" fmla="*/ 6416040 h 6532414"/>
              <a:gd name="connsiteX6" fmla="*/ 60719 w 8445373"/>
              <a:gd name="connsiteY6" fmla="*/ 3918853 h 6532414"/>
              <a:gd name="connsiteX7" fmla="*/ 0 w 8445373"/>
              <a:gd name="connsiteY7" fmla="*/ 3751607 h 6532414"/>
              <a:gd name="connsiteX8" fmla="*/ 0 w 8445373"/>
              <a:gd name="connsiteY8" fmla="*/ 1396640 h 6532414"/>
              <a:gd name="connsiteX9" fmla="*/ 36441 w 8445373"/>
              <a:gd name="connsiteY9" fmla="*/ 1300858 h 6532414"/>
              <a:gd name="connsiteX10" fmla="*/ 1059315 w 8445373"/>
              <a:gd name="connsiteY10" fmla="*/ 98632 h 6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373" h="6532414">
                <a:moveTo>
                  <a:pt x="1251307" y="0"/>
                </a:moveTo>
                <a:lnTo>
                  <a:pt x="8441547" y="0"/>
                </a:lnTo>
                <a:lnTo>
                  <a:pt x="8445261" y="24706"/>
                </a:lnTo>
                <a:cubicBezTo>
                  <a:pt x="8466527" y="906611"/>
                  <a:pt x="5479414" y="2823209"/>
                  <a:pt x="4724399" y="3596639"/>
                </a:cubicBezTo>
                <a:cubicBezTo>
                  <a:pt x="3891279" y="4450079"/>
                  <a:pt x="3868419" y="4726940"/>
                  <a:pt x="3581399" y="5547360"/>
                </a:cubicBezTo>
                <a:cubicBezTo>
                  <a:pt x="3233419" y="6306820"/>
                  <a:pt x="2151377" y="6758940"/>
                  <a:pt x="1539237" y="6416040"/>
                </a:cubicBezTo>
                <a:cubicBezTo>
                  <a:pt x="1003615" y="6116003"/>
                  <a:pt x="442711" y="4946690"/>
                  <a:pt x="60719" y="3918853"/>
                </a:cubicBezTo>
                <a:lnTo>
                  <a:pt x="0" y="3751607"/>
                </a:lnTo>
                <a:lnTo>
                  <a:pt x="0" y="1396640"/>
                </a:lnTo>
                <a:lnTo>
                  <a:pt x="36441" y="1300858"/>
                </a:lnTo>
                <a:cubicBezTo>
                  <a:pt x="244749" y="816401"/>
                  <a:pt x="580617" y="382708"/>
                  <a:pt x="1059315" y="9863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6720" y="198120"/>
            <a:ext cx="3814445" cy="3133725"/>
          </a:xfrm>
          <a:prstGeom prst="rect">
            <a:avLst/>
          </a:prstGeom>
        </p:spPr>
      </p:pic>
      <p:grpSp>
        <p:nvGrpSpPr>
          <p:cNvPr id="4" name="组合 3"/>
          <p:cNvGrpSpPr/>
          <p:nvPr/>
        </p:nvGrpSpPr>
        <p:grpSpPr>
          <a:xfrm>
            <a:off x="6270625" y="786130"/>
            <a:ext cx="5191760" cy="5451475"/>
            <a:chOff x="9601" y="1238"/>
            <a:chExt cx="8176" cy="8585"/>
          </a:xfrm>
        </p:grpSpPr>
        <p:sp>
          <p:nvSpPr>
            <p:cNvPr id="10" name="文本框 9"/>
            <p:cNvSpPr txBox="1"/>
            <p:nvPr/>
          </p:nvSpPr>
          <p:spPr>
            <a:xfrm>
              <a:off x="10080" y="1238"/>
              <a:ext cx="7220" cy="822"/>
            </a:xfrm>
            <a:prstGeom prst="rect">
              <a:avLst/>
            </a:prstGeom>
            <a:noFill/>
            <a:ln>
              <a:solidFill>
                <a:srgbClr val="7030A0"/>
              </a:solidFill>
            </a:ln>
          </p:spPr>
          <p:txBody>
            <a:bodyPr wrap="square" rtlCol="0">
              <a:spAutoFit/>
            </a:bodyPr>
            <a:lstStyle/>
            <a:p>
              <a:r>
                <a:rPr lang="zh-CN" altLang="en-US" sz="2800" spc="300" dirty="0" smtClean="0">
                  <a:latin typeface="华文新魏" panose="02010800040101010101" charset="-122"/>
                  <a:ea typeface="华文新魏" panose="02010800040101010101" charset="-122"/>
                  <a:cs typeface="华文新魏" panose="02010800040101010101" charset="-122"/>
                </a:rPr>
                <a:t>GitHub的DDoS攻击事件</a:t>
              </a:r>
              <a:endParaRPr lang="zh-CN" altLang="en-US" sz="2800" spc="300" dirty="0" smtClean="0">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nvSpPr>
          <p:spPr>
            <a:xfrm>
              <a:off x="9601" y="2409"/>
              <a:ext cx="8177" cy="7414"/>
            </a:xfrm>
            <a:prstGeom prst="rect">
              <a:avLst/>
            </a:prstGeom>
            <a:noFill/>
            <a:ln>
              <a:solidFill>
                <a:srgbClr val="7030A0"/>
              </a:solidFill>
            </a:ln>
          </p:spPr>
          <p:txBody>
            <a:bodyPr wrap="square" rtlCol="0">
              <a:spAutoFit/>
            </a:bodyPr>
            <a:lstStyle/>
            <a:p>
              <a:pPr algn="just">
                <a:lnSpc>
                  <a:spcPct val="150000"/>
                </a:lnSpc>
              </a:pPr>
              <a:r>
                <a:rPr lang="zh-CN" altLang="en-US" sz="2000" spc="300" dirty="0">
                  <a:latin typeface="苹方 细体" panose="020B0200000000000000" pitchFamily="34" charset="-122"/>
                  <a:ea typeface="苹方 细体" panose="020B0200000000000000" pitchFamily="34" charset="-122"/>
                </a:rPr>
                <a:t>2018年3月1日，GitHub 成为有史以来最大的分布式拒绝服务 (DDoS)攻击的受害者，网站被迫下线。在美国东部时间 17:21 左右，该站点的流量达到了 1.35Tbps，使 GitHub 的服务器不堪重负并导致其崩溃。但多亏了其 DDoS 缓解服务 Akamai Prolexic 的帮助，该网站在 10 分钟内恢复并运行。Akamai 通过其更大的服务器重新路由流量并阻止了恶意请求。</a:t>
              </a:r>
              <a:endParaRPr lang="zh-CN" altLang="en-US" sz="2000" spc="300" dirty="0">
                <a:latin typeface="苹方 细体" panose="020B0200000000000000" pitchFamily="34" charset="-122"/>
                <a:ea typeface="苹方 细体" panose="020B0200000000000000" pitchFamily="34" charset="-122"/>
              </a:endParaRPr>
            </a:p>
          </p:txBody>
        </p:sp>
      </p:grpSp>
      <p:pic>
        <p:nvPicPr>
          <p:cNvPr id="3" name="图片 2" descr="IMG_256"/>
          <p:cNvPicPr>
            <a:picLocks noChangeAspect="1"/>
          </p:cNvPicPr>
          <p:nvPr/>
        </p:nvPicPr>
        <p:blipFill>
          <a:blip r:embed="rId2"/>
          <a:stretch>
            <a:fillRect/>
          </a:stretch>
        </p:blipFill>
        <p:spPr>
          <a:xfrm>
            <a:off x="137795" y="3632835"/>
            <a:ext cx="5743575" cy="28009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custDataLst>
              <p:tags r:id="rId1"/>
            </p:custDataLst>
          </p:nvPr>
        </p:nvGrpSpPr>
        <p:grpSpPr>
          <a:xfrm>
            <a:off x="878840" y="1603375"/>
            <a:ext cx="1818640" cy="1290955"/>
            <a:chOff x="689713" y="1019479"/>
            <a:chExt cx="2111708" cy="1985869"/>
          </a:xfrm>
        </p:grpSpPr>
        <p:sp>
          <p:nvSpPr>
            <p:cNvPr id="4" name="椭圆 3"/>
            <p:cNvSpPr/>
            <p:nvPr>
              <p:custDataLst>
                <p:tags r:id="rId2"/>
              </p:custDataLst>
            </p:nvPr>
          </p:nvSpPr>
          <p:spPr>
            <a:xfrm>
              <a:off x="689713" y="1019479"/>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1" fmla="*/ 0 w 4107180"/>
                <a:gd name="connsiteY0-2" fmla="*/ 2145030 h 4290060"/>
                <a:gd name="connsiteX1-3" fmla="*/ 1962150 w 4107180"/>
                <a:gd name="connsiteY1-4" fmla="*/ 0 h 4290060"/>
                <a:gd name="connsiteX2-5" fmla="*/ 4107180 w 4107180"/>
                <a:gd name="connsiteY2-6" fmla="*/ 2145030 h 4290060"/>
                <a:gd name="connsiteX3-7" fmla="*/ 1962150 w 4107180"/>
                <a:gd name="connsiteY3-8" fmla="*/ 4290060 h 4290060"/>
                <a:gd name="connsiteX4-9" fmla="*/ 0 w 4107180"/>
                <a:gd name="connsiteY4-10" fmla="*/ 2145030 h 4290060"/>
                <a:gd name="connsiteX0-11" fmla="*/ 1854 w 4109034"/>
                <a:gd name="connsiteY0-12" fmla="*/ 1901190 h 4046220"/>
                <a:gd name="connsiteX1-13" fmla="*/ 2314524 w 4109034"/>
                <a:gd name="connsiteY1-14" fmla="*/ 0 h 4046220"/>
                <a:gd name="connsiteX2-15" fmla="*/ 4109034 w 4109034"/>
                <a:gd name="connsiteY2-16" fmla="*/ 1901190 h 4046220"/>
                <a:gd name="connsiteX3-17" fmla="*/ 1964004 w 4109034"/>
                <a:gd name="connsiteY3-18" fmla="*/ 4046220 h 4046220"/>
                <a:gd name="connsiteX4-19" fmla="*/ 1854 w 4109034"/>
                <a:gd name="connsiteY4-20" fmla="*/ 1901190 h 4046220"/>
                <a:gd name="connsiteX0-21" fmla="*/ 969 w 4108149"/>
                <a:gd name="connsiteY0-22" fmla="*/ 1901190 h 3863340"/>
                <a:gd name="connsiteX1-23" fmla="*/ 2313639 w 4108149"/>
                <a:gd name="connsiteY1-24" fmla="*/ 0 h 3863340"/>
                <a:gd name="connsiteX2-25" fmla="*/ 4108149 w 4108149"/>
                <a:gd name="connsiteY2-26" fmla="*/ 1901190 h 3863340"/>
                <a:gd name="connsiteX3-27" fmla="*/ 2054559 w 4108149"/>
                <a:gd name="connsiteY3-28" fmla="*/ 3863340 h 3863340"/>
                <a:gd name="connsiteX4-29" fmla="*/ 969 w 4108149"/>
                <a:gd name="connsiteY4-30" fmla="*/ 1901190 h 3863340"/>
                <a:gd name="connsiteX0-31" fmla="*/ 969 w 4108149"/>
                <a:gd name="connsiteY0-32" fmla="*/ 1901190 h 3863340"/>
                <a:gd name="connsiteX1-33" fmla="*/ 2313639 w 4108149"/>
                <a:gd name="connsiteY1-34" fmla="*/ 0 h 3863340"/>
                <a:gd name="connsiteX2-35" fmla="*/ 4108149 w 4108149"/>
                <a:gd name="connsiteY2-36" fmla="*/ 1901190 h 3863340"/>
                <a:gd name="connsiteX3-37" fmla="*/ 2054559 w 4108149"/>
                <a:gd name="connsiteY3-38" fmla="*/ 3863340 h 3863340"/>
                <a:gd name="connsiteX4-39" fmla="*/ 969 w 4108149"/>
                <a:gd name="connsiteY4-40" fmla="*/ 1901190 h 3863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3"/>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b="5870"/>
            <a:stretch>
              <a:fillRect/>
            </a:stretch>
          </p:blipFill>
          <p:spPr>
            <a:xfrm>
              <a:off x="871680" y="1360170"/>
              <a:ext cx="1747775" cy="1645178"/>
            </a:xfrm>
            <a:custGeom>
              <a:avLst/>
              <a:gdLst>
                <a:gd name="connsiteX0" fmla="*/ 337716 w 2970938"/>
                <a:gd name="connsiteY0" fmla="*/ 0 h 2796540"/>
                <a:gd name="connsiteX1" fmla="*/ 2855605 w 2970938"/>
                <a:gd name="connsiteY1" fmla="*/ 0 h 2796540"/>
                <a:gd name="connsiteX2" fmla="*/ 2941840 w 2970938"/>
                <a:gd name="connsiteY2" fmla="*/ 101576 h 2796540"/>
                <a:gd name="connsiteX3" fmla="*/ 2970938 w 2970938"/>
                <a:gd name="connsiteY3" fmla="*/ 143303 h 2796540"/>
                <a:gd name="connsiteX4" fmla="*/ 2970938 w 2970938"/>
                <a:gd name="connsiteY4" fmla="*/ 1955189 h 2796540"/>
                <a:gd name="connsiteX5" fmla="*/ 2870213 w 2970938"/>
                <a:gd name="connsiteY5" fmla="*/ 2079433 h 2796540"/>
                <a:gd name="connsiteX6" fmla="*/ 1485893 w 2970938"/>
                <a:gd name="connsiteY6" fmla="*/ 2796540 h 2796540"/>
                <a:gd name="connsiteX7" fmla="*/ 84992 w 2970938"/>
                <a:gd name="connsiteY7" fmla="*/ 2053193 h 2796540"/>
                <a:gd name="connsiteX8" fmla="*/ 0 w 2970938"/>
                <a:gd name="connsiteY8" fmla="*/ 1948320 h 2796540"/>
                <a:gd name="connsiteX9" fmla="*/ 0 w 2970938"/>
                <a:gd name="connsiteY9" fmla="*/ 335007 h 2796540"/>
                <a:gd name="connsiteX10" fmla="*/ 56457 w 2970938"/>
                <a:gd name="connsiteY10" fmla="*/ 264570 h 2796540"/>
                <a:gd name="connsiteX11" fmla="*/ 335920 w 2970938"/>
                <a:gd name="connsiteY11" fmla="*/ 1333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0938" h="2796540">
                  <a:moveTo>
                    <a:pt x="337716" y="0"/>
                  </a:moveTo>
                  <a:lnTo>
                    <a:pt x="2855605" y="0"/>
                  </a:lnTo>
                  <a:lnTo>
                    <a:pt x="2941840" y="101576"/>
                  </a:lnTo>
                  <a:lnTo>
                    <a:pt x="2970938" y="143303"/>
                  </a:lnTo>
                  <a:lnTo>
                    <a:pt x="2970938" y="1955189"/>
                  </a:lnTo>
                  <a:lnTo>
                    <a:pt x="2870213" y="2079433"/>
                  </a:lnTo>
                  <a:cubicBezTo>
                    <a:pt x="2467183" y="2531173"/>
                    <a:pt x="1859717" y="2796540"/>
                    <a:pt x="1485893" y="2796540"/>
                  </a:cubicBezTo>
                  <a:cubicBezTo>
                    <a:pt x="1112068" y="2796540"/>
                    <a:pt x="489864" y="2507849"/>
                    <a:pt x="84992" y="2053193"/>
                  </a:cubicBezTo>
                  <a:lnTo>
                    <a:pt x="0" y="1948320"/>
                  </a:lnTo>
                  <a:lnTo>
                    <a:pt x="0" y="335007"/>
                  </a:lnTo>
                  <a:lnTo>
                    <a:pt x="56457" y="264570"/>
                  </a:lnTo>
                  <a:cubicBezTo>
                    <a:pt x="140371" y="170107"/>
                    <a:pt x="234914" y="82103"/>
                    <a:pt x="335920" y="1333"/>
                  </a:cubicBezTo>
                  <a:close/>
                </a:path>
              </a:pathLst>
            </a:custGeom>
          </p:spPr>
        </p:pic>
      </p:grpSp>
      <p:grpSp>
        <p:nvGrpSpPr>
          <p:cNvPr id="38" name="组合 37"/>
          <p:cNvGrpSpPr/>
          <p:nvPr>
            <p:custDataLst>
              <p:tags r:id="rId5"/>
            </p:custDataLst>
          </p:nvPr>
        </p:nvGrpSpPr>
        <p:grpSpPr>
          <a:xfrm>
            <a:off x="640715" y="3174589"/>
            <a:ext cx="2651760" cy="2785914"/>
            <a:chOff x="695325" y="2468469"/>
            <a:chExt cx="2651760" cy="2785914"/>
          </a:xfrm>
        </p:grpSpPr>
        <p:sp>
          <p:nvSpPr>
            <p:cNvPr id="16" name="文本框 15"/>
            <p:cNvSpPr txBox="1"/>
            <p:nvPr>
              <p:custDataLst>
                <p:tags r:id="rId6"/>
              </p:custDataLst>
            </p:nvPr>
          </p:nvSpPr>
          <p:spPr>
            <a:xfrm>
              <a:off x="695325" y="2468469"/>
              <a:ext cx="2651760" cy="521970"/>
            </a:xfrm>
            <a:prstGeom prst="rect">
              <a:avLst/>
            </a:prstGeom>
            <a:noFill/>
          </p:spPr>
          <p:txBody>
            <a:bodyPr wrap="square" rtlCol="0">
              <a:spAutoFit/>
            </a:bodyPr>
            <a:lstStyle/>
            <a:p>
              <a:pPr algn="ctr"/>
              <a:r>
                <a:rPr lang="en-US" altLang="zh-CN" sz="2800" b="1" spc="3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b="1" spc="300" dirty="0">
                  <a:latin typeface="微软雅黑" panose="020B0503020204020204" pitchFamily="34" charset="-122"/>
                  <a:ea typeface="微软雅黑" panose="020B0503020204020204" pitchFamily="34" charset="-122"/>
                  <a:cs typeface="微软雅黑" panose="020B0503020204020204" pitchFamily="34" charset="-122"/>
                </a:rPr>
                <a:t>快速反应</a:t>
              </a:r>
              <a:endParaRPr lang="zh-CN" altLang="en-US" sz="28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7"/>
              </p:custDataLst>
            </p:nvPr>
          </p:nvSpPr>
          <p:spPr>
            <a:xfrm>
              <a:off x="768536" y="3316363"/>
              <a:ext cx="2554772" cy="1938020"/>
            </a:xfrm>
            <a:prstGeom prst="rect">
              <a:avLst/>
            </a:prstGeom>
            <a:noFill/>
          </p:spPr>
          <p:txBody>
            <a:bodyPr wrap="square" rtlCol="0">
              <a:spAutoFit/>
            </a:bodyPr>
            <a:lstStyle/>
            <a:p>
              <a:pPr>
                <a:lnSpc>
                  <a:spcPct val="150000"/>
                </a:lnSpc>
              </a:pPr>
              <a:r>
                <a:rPr lang="zh-CN" altLang="en-US" sz="2000" dirty="0">
                  <a:latin typeface="苹方 细体" panose="020B0200000000000000" pitchFamily="34" charset="-122"/>
                  <a:ea typeface="苹方 细体" panose="020B0200000000000000" pitchFamily="34" charset="-122"/>
                </a:rPr>
                <a:t>GitHub的DDoS防御系统自动启动，将流量重定向到其DDoS防护提供商Akamai。</a:t>
              </a:r>
              <a:endParaRPr lang="zh-CN" altLang="en-US" sz="2000" dirty="0">
                <a:latin typeface="苹方 细体" panose="020B0200000000000000" pitchFamily="34" charset="-122"/>
                <a:ea typeface="苹方 细体" panose="020B0200000000000000" pitchFamily="34" charset="-122"/>
              </a:endParaRPr>
            </a:p>
          </p:txBody>
        </p:sp>
      </p:grpSp>
      <p:grpSp>
        <p:nvGrpSpPr>
          <p:cNvPr id="40" name="组合 39"/>
          <p:cNvGrpSpPr/>
          <p:nvPr>
            <p:custDataLst>
              <p:tags r:id="rId8"/>
            </p:custDataLst>
          </p:nvPr>
        </p:nvGrpSpPr>
        <p:grpSpPr>
          <a:xfrm>
            <a:off x="3633470" y="1603375"/>
            <a:ext cx="1653540" cy="1290320"/>
            <a:chOff x="3688109" y="897558"/>
            <a:chExt cx="2111708" cy="1985869"/>
          </a:xfrm>
        </p:grpSpPr>
        <p:sp>
          <p:nvSpPr>
            <p:cNvPr id="8" name="椭圆 3"/>
            <p:cNvSpPr/>
            <p:nvPr>
              <p:custDataLst>
                <p:tags r:id="rId9"/>
              </p:custDataLst>
            </p:nvPr>
          </p:nvSpPr>
          <p:spPr>
            <a:xfrm>
              <a:off x="3688109" y="897558"/>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1" fmla="*/ 0 w 4107180"/>
                <a:gd name="connsiteY0-2" fmla="*/ 2145030 h 4290060"/>
                <a:gd name="connsiteX1-3" fmla="*/ 1962150 w 4107180"/>
                <a:gd name="connsiteY1-4" fmla="*/ 0 h 4290060"/>
                <a:gd name="connsiteX2-5" fmla="*/ 4107180 w 4107180"/>
                <a:gd name="connsiteY2-6" fmla="*/ 2145030 h 4290060"/>
                <a:gd name="connsiteX3-7" fmla="*/ 1962150 w 4107180"/>
                <a:gd name="connsiteY3-8" fmla="*/ 4290060 h 4290060"/>
                <a:gd name="connsiteX4-9" fmla="*/ 0 w 4107180"/>
                <a:gd name="connsiteY4-10" fmla="*/ 2145030 h 4290060"/>
                <a:gd name="connsiteX0-11" fmla="*/ 1854 w 4109034"/>
                <a:gd name="connsiteY0-12" fmla="*/ 1901190 h 4046220"/>
                <a:gd name="connsiteX1-13" fmla="*/ 2314524 w 4109034"/>
                <a:gd name="connsiteY1-14" fmla="*/ 0 h 4046220"/>
                <a:gd name="connsiteX2-15" fmla="*/ 4109034 w 4109034"/>
                <a:gd name="connsiteY2-16" fmla="*/ 1901190 h 4046220"/>
                <a:gd name="connsiteX3-17" fmla="*/ 1964004 w 4109034"/>
                <a:gd name="connsiteY3-18" fmla="*/ 4046220 h 4046220"/>
                <a:gd name="connsiteX4-19" fmla="*/ 1854 w 4109034"/>
                <a:gd name="connsiteY4-20" fmla="*/ 1901190 h 4046220"/>
                <a:gd name="connsiteX0-21" fmla="*/ 969 w 4108149"/>
                <a:gd name="connsiteY0-22" fmla="*/ 1901190 h 3863340"/>
                <a:gd name="connsiteX1-23" fmla="*/ 2313639 w 4108149"/>
                <a:gd name="connsiteY1-24" fmla="*/ 0 h 3863340"/>
                <a:gd name="connsiteX2-25" fmla="*/ 4108149 w 4108149"/>
                <a:gd name="connsiteY2-26" fmla="*/ 1901190 h 3863340"/>
                <a:gd name="connsiteX3-27" fmla="*/ 2054559 w 4108149"/>
                <a:gd name="connsiteY3-28" fmla="*/ 3863340 h 3863340"/>
                <a:gd name="connsiteX4-29" fmla="*/ 969 w 4108149"/>
                <a:gd name="connsiteY4-30" fmla="*/ 1901190 h 3863340"/>
                <a:gd name="connsiteX0-31" fmla="*/ 969 w 4108149"/>
                <a:gd name="connsiteY0-32" fmla="*/ 1901190 h 3863340"/>
                <a:gd name="connsiteX1-33" fmla="*/ 2313639 w 4108149"/>
                <a:gd name="connsiteY1-34" fmla="*/ 0 h 3863340"/>
                <a:gd name="connsiteX2-35" fmla="*/ 4108149 w 4108149"/>
                <a:gd name="connsiteY2-36" fmla="*/ 1901190 h 3863340"/>
                <a:gd name="connsiteX3-37" fmla="*/ 2054559 w 4108149"/>
                <a:gd name="connsiteY3-38" fmla="*/ 3863340 h 3863340"/>
                <a:gd name="connsiteX4-39" fmla="*/ 969 w 4108149"/>
                <a:gd name="connsiteY4-40" fmla="*/ 1901190 h 3863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custDataLst>
                <p:tags r:id="rId10"/>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rcRect b="503"/>
            <a:stretch>
              <a:fillRect/>
            </a:stretch>
          </p:blipFill>
          <p:spPr>
            <a:xfrm>
              <a:off x="3939584" y="1238250"/>
              <a:ext cx="1653496" cy="1645176"/>
            </a:xfrm>
            <a:custGeom>
              <a:avLst/>
              <a:gdLst>
                <a:gd name="connsiteX0" fmla="*/ 158286 w 1653496"/>
                <a:gd name="connsiteY0" fmla="*/ 0 h 1645176"/>
                <a:gd name="connsiteX1" fmla="*/ 1628023 w 1653496"/>
                <a:gd name="connsiteY1" fmla="*/ 0 h 1645176"/>
                <a:gd name="connsiteX2" fmla="*/ 1653496 w 1653496"/>
                <a:gd name="connsiteY2" fmla="*/ 27429 h 1645176"/>
                <a:gd name="connsiteX3" fmla="*/ 1653496 w 1653496"/>
                <a:gd name="connsiteY3" fmla="*/ 1208363 h 1645176"/>
                <a:gd name="connsiteX4" fmla="*/ 1641380 w 1653496"/>
                <a:gd name="connsiteY4" fmla="*/ 1223308 h 1645176"/>
                <a:gd name="connsiteX5" fmla="*/ 826997 w 1653496"/>
                <a:gd name="connsiteY5" fmla="*/ 1645176 h 1645176"/>
                <a:gd name="connsiteX6" fmla="*/ 2860 w 1653496"/>
                <a:gd name="connsiteY6" fmla="*/ 1207872 h 1645176"/>
                <a:gd name="connsiteX7" fmla="*/ 0 w 1653496"/>
                <a:gd name="connsiteY7" fmla="*/ 1204342 h 1645176"/>
                <a:gd name="connsiteX8" fmla="*/ 0 w 1653496"/>
                <a:gd name="connsiteY8" fmla="*/ 141357 h 1645176"/>
                <a:gd name="connsiteX9" fmla="*/ 64506 w 1653496"/>
                <a:gd name="connsiteY9" fmla="*/ 75191 h 164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3496" h="1645176">
                  <a:moveTo>
                    <a:pt x="158286" y="0"/>
                  </a:moveTo>
                  <a:lnTo>
                    <a:pt x="1628023" y="0"/>
                  </a:lnTo>
                  <a:lnTo>
                    <a:pt x="1653496" y="27429"/>
                  </a:lnTo>
                  <a:lnTo>
                    <a:pt x="1653496" y="1208363"/>
                  </a:lnTo>
                  <a:lnTo>
                    <a:pt x="1641380" y="1223308"/>
                  </a:lnTo>
                  <a:cubicBezTo>
                    <a:pt x="1404281" y="1489063"/>
                    <a:pt x="1046915" y="1645176"/>
                    <a:pt x="826997" y="1645176"/>
                  </a:cubicBezTo>
                  <a:cubicBezTo>
                    <a:pt x="607080" y="1645176"/>
                    <a:pt x="241043" y="1475342"/>
                    <a:pt x="2860" y="1207872"/>
                  </a:cubicBezTo>
                  <a:lnTo>
                    <a:pt x="0" y="1204342"/>
                  </a:lnTo>
                  <a:lnTo>
                    <a:pt x="0" y="141357"/>
                  </a:lnTo>
                  <a:lnTo>
                    <a:pt x="64506" y="75191"/>
                  </a:lnTo>
                  <a:close/>
                </a:path>
              </a:pathLst>
            </a:custGeom>
          </p:spPr>
        </p:pic>
      </p:grpSp>
      <p:grpSp>
        <p:nvGrpSpPr>
          <p:cNvPr id="41" name="组合 40"/>
          <p:cNvGrpSpPr/>
          <p:nvPr>
            <p:custDataLst>
              <p:tags r:id="rId12"/>
            </p:custDataLst>
          </p:nvPr>
        </p:nvGrpSpPr>
        <p:grpSpPr>
          <a:xfrm>
            <a:off x="6388100" y="1603375"/>
            <a:ext cx="1463040" cy="1290955"/>
            <a:chOff x="6442665" y="897557"/>
            <a:chExt cx="2111708" cy="1985869"/>
          </a:xfrm>
        </p:grpSpPr>
        <p:sp>
          <p:nvSpPr>
            <p:cNvPr id="9" name="椭圆 3"/>
            <p:cNvSpPr/>
            <p:nvPr>
              <p:custDataLst>
                <p:tags r:id="rId13"/>
              </p:custDataLst>
            </p:nvPr>
          </p:nvSpPr>
          <p:spPr>
            <a:xfrm>
              <a:off x="6442665" y="897557"/>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1" fmla="*/ 0 w 4107180"/>
                <a:gd name="connsiteY0-2" fmla="*/ 2145030 h 4290060"/>
                <a:gd name="connsiteX1-3" fmla="*/ 1962150 w 4107180"/>
                <a:gd name="connsiteY1-4" fmla="*/ 0 h 4290060"/>
                <a:gd name="connsiteX2-5" fmla="*/ 4107180 w 4107180"/>
                <a:gd name="connsiteY2-6" fmla="*/ 2145030 h 4290060"/>
                <a:gd name="connsiteX3-7" fmla="*/ 1962150 w 4107180"/>
                <a:gd name="connsiteY3-8" fmla="*/ 4290060 h 4290060"/>
                <a:gd name="connsiteX4-9" fmla="*/ 0 w 4107180"/>
                <a:gd name="connsiteY4-10" fmla="*/ 2145030 h 4290060"/>
                <a:gd name="connsiteX0-11" fmla="*/ 1854 w 4109034"/>
                <a:gd name="connsiteY0-12" fmla="*/ 1901190 h 4046220"/>
                <a:gd name="connsiteX1-13" fmla="*/ 2314524 w 4109034"/>
                <a:gd name="connsiteY1-14" fmla="*/ 0 h 4046220"/>
                <a:gd name="connsiteX2-15" fmla="*/ 4109034 w 4109034"/>
                <a:gd name="connsiteY2-16" fmla="*/ 1901190 h 4046220"/>
                <a:gd name="connsiteX3-17" fmla="*/ 1964004 w 4109034"/>
                <a:gd name="connsiteY3-18" fmla="*/ 4046220 h 4046220"/>
                <a:gd name="connsiteX4-19" fmla="*/ 1854 w 4109034"/>
                <a:gd name="connsiteY4-20" fmla="*/ 1901190 h 4046220"/>
                <a:gd name="connsiteX0-21" fmla="*/ 969 w 4108149"/>
                <a:gd name="connsiteY0-22" fmla="*/ 1901190 h 3863340"/>
                <a:gd name="connsiteX1-23" fmla="*/ 2313639 w 4108149"/>
                <a:gd name="connsiteY1-24" fmla="*/ 0 h 3863340"/>
                <a:gd name="connsiteX2-25" fmla="*/ 4108149 w 4108149"/>
                <a:gd name="connsiteY2-26" fmla="*/ 1901190 h 3863340"/>
                <a:gd name="connsiteX3-27" fmla="*/ 2054559 w 4108149"/>
                <a:gd name="connsiteY3-28" fmla="*/ 3863340 h 3863340"/>
                <a:gd name="connsiteX4-29" fmla="*/ 969 w 4108149"/>
                <a:gd name="connsiteY4-30" fmla="*/ 1901190 h 3863340"/>
                <a:gd name="connsiteX0-31" fmla="*/ 969 w 4108149"/>
                <a:gd name="connsiteY0-32" fmla="*/ 1901190 h 3863340"/>
                <a:gd name="connsiteX1-33" fmla="*/ 2313639 w 4108149"/>
                <a:gd name="connsiteY1-34" fmla="*/ 0 h 3863340"/>
                <a:gd name="connsiteX2-35" fmla="*/ 4108149 w 4108149"/>
                <a:gd name="connsiteY2-36" fmla="*/ 1901190 h 3863340"/>
                <a:gd name="connsiteX3-37" fmla="*/ 2054559 w 4108149"/>
                <a:gd name="connsiteY3-38" fmla="*/ 3863340 h 3863340"/>
                <a:gd name="connsiteX4-39" fmla="*/ 969 w 4108149"/>
                <a:gd name="connsiteY4-40" fmla="*/ 1901190 h 3863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custDataLst>
                <p:tags r:id="rId1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rcRect b="17987"/>
            <a:stretch>
              <a:fillRect/>
            </a:stretch>
          </p:blipFill>
          <p:spPr>
            <a:xfrm>
              <a:off x="6548375" y="1238250"/>
              <a:ext cx="2005997" cy="1645175"/>
            </a:xfrm>
            <a:custGeom>
              <a:avLst/>
              <a:gdLst>
                <a:gd name="connsiteX0" fmla="*/ 274928 w 2005997"/>
                <a:gd name="connsiteY0" fmla="*/ 0 h 1645175"/>
                <a:gd name="connsiteX1" fmla="*/ 1751419 w 2005997"/>
                <a:gd name="connsiteY1" fmla="*/ 0 h 1645175"/>
                <a:gd name="connsiteX2" fmla="*/ 1806913 w 2005997"/>
                <a:gd name="connsiteY2" fmla="*/ 59753 h 1645175"/>
                <a:gd name="connsiteX3" fmla="*/ 1999504 w 2005997"/>
                <a:gd name="connsiteY3" fmla="*/ 525245 h 1645175"/>
                <a:gd name="connsiteX4" fmla="*/ 2005997 w 2005997"/>
                <a:gd name="connsiteY4" fmla="*/ 636556 h 1645175"/>
                <a:gd name="connsiteX5" fmla="*/ 2005997 w 2005997"/>
                <a:gd name="connsiteY5" fmla="*/ 636587 h 1645175"/>
                <a:gd name="connsiteX6" fmla="*/ 1998009 w 2005997"/>
                <a:gd name="connsiteY6" fmla="*/ 748252 h 1645175"/>
                <a:gd name="connsiteX7" fmla="*/ 950393 w 2005997"/>
                <a:gd name="connsiteY7" fmla="*/ 1645175 h 1645175"/>
                <a:gd name="connsiteX8" fmla="*/ 881 w 2005997"/>
                <a:gd name="connsiteY8" fmla="*/ 1036250 h 1645175"/>
                <a:gd name="connsiteX9" fmla="*/ 0 w 2005997"/>
                <a:gd name="connsiteY9" fmla="*/ 1034500 h 1645175"/>
                <a:gd name="connsiteX10" fmla="*/ 0 w 2005997"/>
                <a:gd name="connsiteY10" fmla="*/ 305745 h 1645175"/>
                <a:gd name="connsiteX11" fmla="*/ 40418 w 2005997"/>
                <a:gd name="connsiteY11" fmla="*/ 241792 h 1645175"/>
                <a:gd name="connsiteX12" fmla="*/ 273875 w 2005997"/>
                <a:gd name="connsiteY12" fmla="*/ 781 h 164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5997" h="1645175">
                  <a:moveTo>
                    <a:pt x="274928" y="0"/>
                  </a:moveTo>
                  <a:lnTo>
                    <a:pt x="1751419" y="0"/>
                  </a:lnTo>
                  <a:lnTo>
                    <a:pt x="1806913" y="59753"/>
                  </a:lnTo>
                  <a:cubicBezTo>
                    <a:pt x="1905954" y="188041"/>
                    <a:pt x="1978180" y="344503"/>
                    <a:pt x="1999504" y="525245"/>
                  </a:cubicBezTo>
                  <a:lnTo>
                    <a:pt x="2005997" y="636556"/>
                  </a:lnTo>
                  <a:lnTo>
                    <a:pt x="2005997" y="636587"/>
                  </a:lnTo>
                  <a:lnTo>
                    <a:pt x="1998009" y="748252"/>
                  </a:lnTo>
                  <a:cubicBezTo>
                    <a:pt x="1919405" y="1293921"/>
                    <a:pt x="1280270" y="1645175"/>
                    <a:pt x="950393" y="1645175"/>
                  </a:cubicBezTo>
                  <a:cubicBezTo>
                    <a:pt x="686492" y="1645175"/>
                    <a:pt x="212180" y="1400614"/>
                    <a:pt x="881" y="1036250"/>
                  </a:cubicBezTo>
                  <a:lnTo>
                    <a:pt x="0" y="1034500"/>
                  </a:lnTo>
                  <a:lnTo>
                    <a:pt x="0" y="305745"/>
                  </a:lnTo>
                  <a:lnTo>
                    <a:pt x="40418" y="241792"/>
                  </a:lnTo>
                  <a:cubicBezTo>
                    <a:pt x="104167" y="152905"/>
                    <a:pt x="184744" y="72055"/>
                    <a:pt x="273875" y="781"/>
                  </a:cubicBezTo>
                  <a:close/>
                </a:path>
              </a:pathLst>
            </a:custGeom>
          </p:spPr>
        </p:pic>
      </p:grpSp>
      <p:grpSp>
        <p:nvGrpSpPr>
          <p:cNvPr id="43" name="组合 42"/>
          <p:cNvGrpSpPr/>
          <p:nvPr>
            <p:custDataLst>
              <p:tags r:id="rId16"/>
            </p:custDataLst>
          </p:nvPr>
        </p:nvGrpSpPr>
        <p:grpSpPr>
          <a:xfrm>
            <a:off x="9142730" y="1603375"/>
            <a:ext cx="1496060" cy="1290955"/>
            <a:chOff x="9197221" y="897557"/>
            <a:chExt cx="2111708" cy="1985869"/>
          </a:xfrm>
        </p:grpSpPr>
        <p:sp>
          <p:nvSpPr>
            <p:cNvPr id="15" name="椭圆 3"/>
            <p:cNvSpPr/>
            <p:nvPr>
              <p:custDataLst>
                <p:tags r:id="rId17"/>
              </p:custDataLst>
            </p:nvPr>
          </p:nvSpPr>
          <p:spPr>
            <a:xfrm>
              <a:off x="9197221" y="897557"/>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1" fmla="*/ 0 w 4107180"/>
                <a:gd name="connsiteY0-2" fmla="*/ 2145030 h 4290060"/>
                <a:gd name="connsiteX1-3" fmla="*/ 1962150 w 4107180"/>
                <a:gd name="connsiteY1-4" fmla="*/ 0 h 4290060"/>
                <a:gd name="connsiteX2-5" fmla="*/ 4107180 w 4107180"/>
                <a:gd name="connsiteY2-6" fmla="*/ 2145030 h 4290060"/>
                <a:gd name="connsiteX3-7" fmla="*/ 1962150 w 4107180"/>
                <a:gd name="connsiteY3-8" fmla="*/ 4290060 h 4290060"/>
                <a:gd name="connsiteX4-9" fmla="*/ 0 w 4107180"/>
                <a:gd name="connsiteY4-10" fmla="*/ 2145030 h 4290060"/>
                <a:gd name="connsiteX0-11" fmla="*/ 1854 w 4109034"/>
                <a:gd name="connsiteY0-12" fmla="*/ 1901190 h 4046220"/>
                <a:gd name="connsiteX1-13" fmla="*/ 2314524 w 4109034"/>
                <a:gd name="connsiteY1-14" fmla="*/ 0 h 4046220"/>
                <a:gd name="connsiteX2-15" fmla="*/ 4109034 w 4109034"/>
                <a:gd name="connsiteY2-16" fmla="*/ 1901190 h 4046220"/>
                <a:gd name="connsiteX3-17" fmla="*/ 1964004 w 4109034"/>
                <a:gd name="connsiteY3-18" fmla="*/ 4046220 h 4046220"/>
                <a:gd name="connsiteX4-19" fmla="*/ 1854 w 4109034"/>
                <a:gd name="connsiteY4-20" fmla="*/ 1901190 h 4046220"/>
                <a:gd name="connsiteX0-21" fmla="*/ 969 w 4108149"/>
                <a:gd name="connsiteY0-22" fmla="*/ 1901190 h 3863340"/>
                <a:gd name="connsiteX1-23" fmla="*/ 2313639 w 4108149"/>
                <a:gd name="connsiteY1-24" fmla="*/ 0 h 3863340"/>
                <a:gd name="connsiteX2-25" fmla="*/ 4108149 w 4108149"/>
                <a:gd name="connsiteY2-26" fmla="*/ 1901190 h 3863340"/>
                <a:gd name="connsiteX3-27" fmla="*/ 2054559 w 4108149"/>
                <a:gd name="connsiteY3-28" fmla="*/ 3863340 h 3863340"/>
                <a:gd name="connsiteX4-29" fmla="*/ 969 w 4108149"/>
                <a:gd name="connsiteY4-30" fmla="*/ 1901190 h 3863340"/>
                <a:gd name="connsiteX0-31" fmla="*/ 969 w 4108149"/>
                <a:gd name="connsiteY0-32" fmla="*/ 1901190 h 3863340"/>
                <a:gd name="connsiteX1-33" fmla="*/ 2313639 w 4108149"/>
                <a:gd name="connsiteY1-34" fmla="*/ 0 h 3863340"/>
                <a:gd name="connsiteX2-35" fmla="*/ 4108149 w 4108149"/>
                <a:gd name="connsiteY2-36" fmla="*/ 1901190 h 3863340"/>
                <a:gd name="connsiteX3-37" fmla="*/ 2054559 w 4108149"/>
                <a:gd name="connsiteY3-38" fmla="*/ 3863340 h 3863340"/>
                <a:gd name="connsiteX4-39" fmla="*/ 969 w 4108149"/>
                <a:gd name="connsiteY4-40" fmla="*/ 1901190 h 3863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8"/>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9478262" y="1238250"/>
              <a:ext cx="1549625" cy="1549625"/>
            </a:xfrm>
            <a:custGeom>
              <a:avLst/>
              <a:gdLst>
                <a:gd name="connsiteX0" fmla="*/ 106349 w 1549625"/>
                <a:gd name="connsiteY0" fmla="*/ 0 h 1549625"/>
                <a:gd name="connsiteX1" fmla="*/ 1549625 w 1549625"/>
                <a:gd name="connsiteY1" fmla="*/ 0 h 1549625"/>
                <a:gd name="connsiteX2" fmla="*/ 1549625 w 1549625"/>
                <a:gd name="connsiteY2" fmla="*/ 1260885 h 1549625"/>
                <a:gd name="connsiteX3" fmla="*/ 1434815 w 1549625"/>
                <a:gd name="connsiteY3" fmla="*/ 1369231 h 1549625"/>
                <a:gd name="connsiteX4" fmla="*/ 1175810 w 1549625"/>
                <a:gd name="connsiteY4" fmla="*/ 1533899 h 1549625"/>
                <a:gd name="connsiteX5" fmla="*/ 1140865 w 1549625"/>
                <a:gd name="connsiteY5" fmla="*/ 1549625 h 1549625"/>
                <a:gd name="connsiteX6" fmla="*/ 418642 w 1549625"/>
                <a:gd name="connsiteY6" fmla="*/ 1549625 h 1549625"/>
                <a:gd name="connsiteX7" fmla="*/ 369843 w 1549625"/>
                <a:gd name="connsiteY7" fmla="*/ 1526824 h 1549625"/>
                <a:gd name="connsiteX8" fmla="*/ 106986 w 1549625"/>
                <a:gd name="connsiteY8" fmla="*/ 1356059 h 1549625"/>
                <a:gd name="connsiteX9" fmla="*/ 0 w 1549625"/>
                <a:gd name="connsiteY9" fmla="*/ 1254470 h 1549625"/>
                <a:gd name="connsiteX10" fmla="*/ 0 w 1549625"/>
                <a:gd name="connsiteY10" fmla="*/ 88084 h 1549625"/>
                <a:gd name="connsiteX11" fmla="*/ 12571 w 1549625"/>
                <a:gd name="connsiteY11" fmla="*/ 75190 h 154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625" h="1549625">
                  <a:moveTo>
                    <a:pt x="106349" y="0"/>
                  </a:moveTo>
                  <a:lnTo>
                    <a:pt x="1549625" y="0"/>
                  </a:lnTo>
                  <a:lnTo>
                    <a:pt x="1549625" y="1260885"/>
                  </a:lnTo>
                  <a:lnTo>
                    <a:pt x="1434815" y="1369231"/>
                  </a:lnTo>
                  <a:cubicBezTo>
                    <a:pt x="1352346" y="1435243"/>
                    <a:pt x="1263692" y="1490551"/>
                    <a:pt x="1175810" y="1533899"/>
                  </a:cubicBezTo>
                  <a:lnTo>
                    <a:pt x="1140865" y="1549625"/>
                  </a:lnTo>
                  <a:lnTo>
                    <a:pt x="418642" y="1549625"/>
                  </a:lnTo>
                  <a:lnTo>
                    <a:pt x="369843" y="1526824"/>
                  </a:lnTo>
                  <a:cubicBezTo>
                    <a:pt x="280580" y="1481289"/>
                    <a:pt x="190495" y="1423717"/>
                    <a:pt x="106986" y="1356059"/>
                  </a:cubicBezTo>
                  <a:lnTo>
                    <a:pt x="0" y="1254470"/>
                  </a:lnTo>
                  <a:lnTo>
                    <a:pt x="0" y="88084"/>
                  </a:lnTo>
                  <a:lnTo>
                    <a:pt x="12571" y="75190"/>
                  </a:lnTo>
                  <a:close/>
                </a:path>
              </a:pathLst>
            </a:custGeom>
          </p:spPr>
        </p:pic>
      </p:grpSp>
      <p:grpSp>
        <p:nvGrpSpPr>
          <p:cNvPr id="39" name="组合 38"/>
          <p:cNvGrpSpPr/>
          <p:nvPr>
            <p:custDataLst>
              <p:tags r:id="rId20"/>
            </p:custDataLst>
          </p:nvPr>
        </p:nvGrpSpPr>
        <p:grpSpPr>
          <a:xfrm>
            <a:off x="3326845" y="3174589"/>
            <a:ext cx="2651760" cy="2317919"/>
            <a:chOff x="3381455" y="2468469"/>
            <a:chExt cx="2651760" cy="2317919"/>
          </a:xfrm>
        </p:grpSpPr>
        <p:sp>
          <p:nvSpPr>
            <p:cNvPr id="29" name="文本框 28"/>
            <p:cNvSpPr txBox="1"/>
            <p:nvPr>
              <p:custDataLst>
                <p:tags r:id="rId21"/>
              </p:custDataLst>
            </p:nvPr>
          </p:nvSpPr>
          <p:spPr>
            <a:xfrm>
              <a:off x="3381455" y="2468469"/>
              <a:ext cx="2651760" cy="521970"/>
            </a:xfrm>
            <a:prstGeom prst="rect">
              <a:avLst/>
            </a:prstGeom>
            <a:noFill/>
          </p:spPr>
          <p:txBody>
            <a:bodyPr wrap="square" rtlCol="0">
              <a:spAutoFit/>
            </a:bodyPr>
            <a:lstStyle/>
            <a:p>
              <a:pPr algn="ctr"/>
              <a:r>
                <a:rPr lang="zh-CN" altLang="en-US" sz="2800" b="1" spc="300" dirty="0">
                  <a:latin typeface="微软雅黑" panose="020B0503020204020204" pitchFamily="34" charset="-122"/>
                  <a:ea typeface="微软雅黑" panose="020B0503020204020204" pitchFamily="34" charset="-122"/>
                  <a:cs typeface="微软雅黑" panose="020B0503020204020204" pitchFamily="34" charset="-122"/>
                </a:rPr>
                <a:t>2.流量过滤</a:t>
              </a:r>
              <a:endParaRPr lang="zh-CN" altLang="en-US" sz="2500" spc="300" dirty="0">
                <a:latin typeface="方正兰亭大黑_GBK" panose="02000000000000000000" pitchFamily="2" charset="-122"/>
                <a:ea typeface="方正兰亭大黑_GBK" panose="02000000000000000000" pitchFamily="2" charset="-122"/>
              </a:endParaRPr>
            </a:p>
          </p:txBody>
        </p:sp>
        <p:sp>
          <p:nvSpPr>
            <p:cNvPr id="35" name="文本框 34"/>
            <p:cNvSpPr txBox="1"/>
            <p:nvPr>
              <p:custDataLst>
                <p:tags r:id="rId22"/>
              </p:custDataLst>
            </p:nvPr>
          </p:nvSpPr>
          <p:spPr>
            <a:xfrm>
              <a:off x="3429949" y="3310013"/>
              <a:ext cx="2554772" cy="1476375"/>
            </a:xfrm>
            <a:prstGeom prst="rect">
              <a:avLst/>
            </a:prstGeom>
            <a:noFill/>
          </p:spPr>
          <p:txBody>
            <a:bodyPr wrap="square" rtlCol="0">
              <a:spAutoFit/>
            </a:bodyPr>
            <a:lstStyle/>
            <a:p>
              <a:pPr>
                <a:lnSpc>
                  <a:spcPct val="150000"/>
                </a:lnSpc>
              </a:pPr>
              <a:r>
                <a:rPr lang="zh-CN" altLang="en-US" sz="2000" dirty="0">
                  <a:latin typeface="苹方 细体" panose="020B0200000000000000" pitchFamily="34" charset="-122"/>
                  <a:ea typeface="苹方 细体" panose="020B0200000000000000" pitchFamily="34" charset="-122"/>
                  <a:sym typeface="+mn-ea"/>
                </a:rPr>
                <a:t>Akamai启用了其全球分布的缓解系统，吸收和过滤恶意流量。</a:t>
              </a:r>
              <a:endParaRPr lang="zh-CN" altLang="en-US" sz="2000" dirty="0">
                <a:latin typeface="苹方 细体" panose="020B0200000000000000" pitchFamily="34" charset="-122"/>
                <a:ea typeface="苹方 细体" panose="020B0200000000000000" pitchFamily="34" charset="-122"/>
                <a:sym typeface="+mn-ea"/>
              </a:endParaRPr>
            </a:p>
          </p:txBody>
        </p:sp>
      </p:grpSp>
      <p:grpSp>
        <p:nvGrpSpPr>
          <p:cNvPr id="42" name="组合 41"/>
          <p:cNvGrpSpPr/>
          <p:nvPr>
            <p:custDataLst>
              <p:tags r:id="rId23"/>
            </p:custDataLst>
          </p:nvPr>
        </p:nvGrpSpPr>
        <p:grpSpPr>
          <a:xfrm>
            <a:off x="6013081" y="3174589"/>
            <a:ext cx="2663278" cy="2785914"/>
            <a:chOff x="6067691" y="2468469"/>
            <a:chExt cx="2663278" cy="2785914"/>
          </a:xfrm>
        </p:grpSpPr>
        <p:sp>
          <p:nvSpPr>
            <p:cNvPr id="31" name="文本框 30"/>
            <p:cNvSpPr txBox="1"/>
            <p:nvPr>
              <p:custDataLst>
                <p:tags r:id="rId24"/>
              </p:custDataLst>
            </p:nvPr>
          </p:nvSpPr>
          <p:spPr>
            <a:xfrm>
              <a:off x="6067691" y="2468469"/>
              <a:ext cx="2651760" cy="521970"/>
            </a:xfrm>
            <a:prstGeom prst="rect">
              <a:avLst/>
            </a:prstGeom>
            <a:noFill/>
          </p:spPr>
          <p:txBody>
            <a:bodyPr wrap="square" rtlCol="0">
              <a:spAutoFit/>
            </a:bodyPr>
            <a:lstStyle/>
            <a:p>
              <a:pPr algn="ctr"/>
              <a:r>
                <a:rPr lang="zh-CN" altLang="en-US" sz="2800" b="1" spc="300" dirty="0">
                  <a:latin typeface="微软雅黑" panose="020B0503020204020204" pitchFamily="34" charset="-122"/>
                  <a:ea typeface="微软雅黑" panose="020B0503020204020204" pitchFamily="34" charset="-122"/>
                  <a:cs typeface="微软雅黑" panose="020B0503020204020204" pitchFamily="34" charset="-122"/>
                </a:rPr>
                <a:t>3.恢复服务</a:t>
              </a:r>
              <a:endParaRPr lang="zh-CN" altLang="en-US" sz="2500" spc="300" dirty="0">
                <a:latin typeface="方正兰亭大黑_GBK" panose="02000000000000000000" pitchFamily="2" charset="-122"/>
                <a:ea typeface="方正兰亭大黑_GBK" panose="02000000000000000000" pitchFamily="2" charset="-122"/>
              </a:endParaRPr>
            </a:p>
          </p:txBody>
        </p:sp>
        <p:sp>
          <p:nvSpPr>
            <p:cNvPr id="36" name="文本框 35"/>
            <p:cNvSpPr txBox="1"/>
            <p:nvPr>
              <p:custDataLst>
                <p:tags r:id="rId25"/>
              </p:custDataLst>
            </p:nvPr>
          </p:nvSpPr>
          <p:spPr>
            <a:xfrm>
              <a:off x="6176197" y="3316363"/>
              <a:ext cx="2554772" cy="1938020"/>
            </a:xfrm>
            <a:prstGeom prst="rect">
              <a:avLst/>
            </a:prstGeom>
            <a:noFill/>
          </p:spPr>
          <p:txBody>
            <a:bodyPr wrap="square" rtlCol="0">
              <a:spAutoFit/>
            </a:bodyPr>
            <a:lstStyle/>
            <a:p>
              <a:pPr>
                <a:lnSpc>
                  <a:spcPct val="150000"/>
                </a:lnSpc>
              </a:pPr>
              <a:r>
                <a:rPr lang="zh-CN" altLang="en-US" sz="2000" dirty="0">
                  <a:latin typeface="苹方 细体" panose="020B0200000000000000" pitchFamily="34" charset="-122"/>
                  <a:ea typeface="苹方 细体" panose="020B0200000000000000" pitchFamily="34" charset="-122"/>
                </a:rPr>
                <a:t>GitHub迅速恢复了正常服务，并在攻击后的几分钟内恢复了网站的正常访问。</a:t>
              </a:r>
              <a:endParaRPr lang="zh-CN" altLang="en-US" sz="2000" dirty="0">
                <a:latin typeface="苹方 细体" panose="020B0200000000000000" pitchFamily="34" charset="-122"/>
                <a:ea typeface="苹方 细体" panose="020B0200000000000000" pitchFamily="34" charset="-122"/>
              </a:endParaRPr>
            </a:p>
          </p:txBody>
        </p:sp>
      </p:grpSp>
      <p:grpSp>
        <p:nvGrpSpPr>
          <p:cNvPr id="44" name="组合 43"/>
          <p:cNvGrpSpPr/>
          <p:nvPr>
            <p:custDataLst>
              <p:tags r:id="rId26"/>
            </p:custDataLst>
          </p:nvPr>
        </p:nvGrpSpPr>
        <p:grpSpPr>
          <a:xfrm>
            <a:off x="8774600" y="3174589"/>
            <a:ext cx="2690455" cy="2779564"/>
            <a:chOff x="8829210" y="2468469"/>
            <a:chExt cx="2690455" cy="2779564"/>
          </a:xfrm>
        </p:grpSpPr>
        <p:sp>
          <p:nvSpPr>
            <p:cNvPr id="33" name="文本框 32"/>
            <p:cNvSpPr txBox="1"/>
            <p:nvPr>
              <p:custDataLst>
                <p:tags r:id="rId27"/>
              </p:custDataLst>
            </p:nvPr>
          </p:nvSpPr>
          <p:spPr>
            <a:xfrm>
              <a:off x="8829210" y="2468469"/>
              <a:ext cx="2651760" cy="521970"/>
            </a:xfrm>
            <a:prstGeom prst="rect">
              <a:avLst/>
            </a:prstGeom>
            <a:noFill/>
          </p:spPr>
          <p:txBody>
            <a:bodyPr wrap="square" rtlCol="0">
              <a:spAutoFit/>
            </a:bodyPr>
            <a:lstStyle/>
            <a:p>
              <a:pPr algn="ctr"/>
              <a:r>
                <a:rPr lang="zh-CN" altLang="en-US" sz="2800" b="1" spc="300" dirty="0">
                  <a:latin typeface="微软雅黑" panose="020B0503020204020204" pitchFamily="34" charset="-122"/>
                  <a:ea typeface="微软雅黑" panose="020B0503020204020204" pitchFamily="34" charset="-122"/>
                  <a:cs typeface="微软雅黑" panose="020B0503020204020204" pitchFamily="34" charset="-122"/>
                </a:rPr>
                <a:t>4.增强防护</a:t>
              </a:r>
              <a:endParaRPr lang="zh-CN" altLang="en-US" sz="2500" spc="300" dirty="0">
                <a:latin typeface="方正兰亭大黑_GBK" panose="02000000000000000000" pitchFamily="2" charset="-122"/>
                <a:ea typeface="方正兰亭大黑_GBK" panose="02000000000000000000" pitchFamily="2" charset="-122"/>
              </a:endParaRPr>
            </a:p>
          </p:txBody>
        </p:sp>
        <p:sp>
          <p:nvSpPr>
            <p:cNvPr id="37" name="文本框 36"/>
            <p:cNvSpPr txBox="1"/>
            <p:nvPr>
              <p:custDataLst>
                <p:tags r:id="rId28"/>
              </p:custDataLst>
            </p:nvPr>
          </p:nvSpPr>
          <p:spPr>
            <a:xfrm>
              <a:off x="8964893" y="3310013"/>
              <a:ext cx="2554772" cy="1938020"/>
            </a:xfrm>
            <a:prstGeom prst="rect">
              <a:avLst/>
            </a:prstGeom>
            <a:noFill/>
          </p:spPr>
          <p:txBody>
            <a:bodyPr wrap="square" rtlCol="0">
              <a:spAutoFit/>
            </a:bodyPr>
            <a:lstStyle/>
            <a:p>
              <a:pPr>
                <a:lnSpc>
                  <a:spcPct val="150000"/>
                </a:lnSpc>
              </a:pPr>
              <a:r>
                <a:rPr lang="zh-CN" altLang="en-US" sz="2000" dirty="0">
                  <a:latin typeface="苹方 细体" panose="020B0200000000000000" pitchFamily="34" charset="-122"/>
                  <a:ea typeface="苹方 细体" panose="020B0200000000000000" pitchFamily="34" charset="-122"/>
                </a:rPr>
                <a:t>GitHub在事件后进一步优化了其DDoS防护策略，防止类似攻击再次发生。</a:t>
              </a:r>
              <a:endParaRPr lang="zh-CN" altLang="en-US" sz="2000" dirty="0">
                <a:latin typeface="苹方 细体" panose="020B0200000000000000" pitchFamily="34" charset="-122"/>
                <a:ea typeface="苹方 细体" panose="020B0200000000000000" pitchFamily="34" charset="-122"/>
              </a:endParaRPr>
            </a:p>
          </p:txBody>
        </p:sp>
      </p:grpSp>
      <p:sp>
        <p:nvSpPr>
          <p:cNvPr id="2" name="文本框 1"/>
          <p:cNvSpPr txBox="1"/>
          <p:nvPr/>
        </p:nvSpPr>
        <p:spPr>
          <a:xfrm>
            <a:off x="640715" y="407670"/>
            <a:ext cx="2627630" cy="583565"/>
          </a:xfrm>
          <a:prstGeom prst="rect">
            <a:avLst/>
          </a:prstGeom>
          <a:noFill/>
        </p:spPr>
        <p:txBody>
          <a:bodyPr wrap="square" rtlCol="0">
            <a:spAutoFit/>
          </a:bodyPr>
          <a:p>
            <a:r>
              <a:rPr lang="zh-CN" altLang="en-US" sz="3200">
                <a:latin typeface="华文新魏" panose="02010800040101010101" charset="-122"/>
                <a:ea typeface="华文新魏" panose="02010800040101010101" charset="-122"/>
              </a:rPr>
              <a:t>应急响应过程</a:t>
            </a:r>
            <a:endParaRPr lang="zh-CN" altLang="en-US" sz="3200">
              <a:latin typeface="华文新魏" panose="02010800040101010101" charset="-122"/>
              <a:ea typeface="华文新魏" panose="02010800040101010101" charset="-122"/>
            </a:endParaRPr>
          </a:p>
        </p:txBody>
      </p:sp>
      <p:cxnSp>
        <p:nvCxnSpPr>
          <p:cNvPr id="3" name="直接连接符 2"/>
          <p:cNvCxnSpPr/>
          <p:nvPr/>
        </p:nvCxnSpPr>
        <p:spPr>
          <a:xfrm>
            <a:off x="792480" y="1079500"/>
            <a:ext cx="2260600" cy="0"/>
          </a:xfrm>
          <a:prstGeom prst="line">
            <a:avLst/>
          </a:prstGeom>
          <a:ln w="38100">
            <a:solidFill>
              <a:srgbClr val="7030A0"/>
            </a:solidFill>
          </a:ln>
          <a:effectLst>
            <a:outerShdw blurRad="50800" dist="38100" dir="2700000" algn="tl" rotWithShape="0">
              <a:prstClr val="black">
                <a:alpha val="40000"/>
              </a:prstClr>
            </a:outerShdw>
          </a:effectLst>
        </p:spPr>
        <p:style>
          <a:lnRef idx="3">
            <a:schemeClr val="accent1"/>
          </a:lnRef>
          <a:fillRef idx="0">
            <a:srgbClr val="FFFFFF"/>
          </a:fillRef>
          <a:effectRef idx="0">
            <a:srgbClr val="FFFFFF"/>
          </a:effectRef>
          <a:fontRef idx="minor">
            <a:schemeClr val="tx1"/>
          </a:fontRef>
        </p:style>
      </p:cxnSp>
      <p:cxnSp>
        <p:nvCxnSpPr>
          <p:cNvPr id="5" name="直接连接符 4"/>
          <p:cNvCxnSpPr/>
          <p:nvPr>
            <p:custDataLst>
              <p:tags r:id="rId29"/>
            </p:custDataLst>
          </p:nvPr>
        </p:nvCxnSpPr>
        <p:spPr>
          <a:xfrm>
            <a:off x="923290" y="3895725"/>
            <a:ext cx="1966595" cy="0"/>
          </a:xfrm>
          <a:prstGeom prst="line">
            <a:avLst/>
          </a:prstGeom>
          <a:ln w="28575"/>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cxnSp>
        <p:nvCxnSpPr>
          <p:cNvPr id="6" name="直接连接符 5"/>
          <p:cNvCxnSpPr/>
          <p:nvPr>
            <p:custDataLst>
              <p:tags r:id="rId30"/>
            </p:custDataLst>
          </p:nvPr>
        </p:nvCxnSpPr>
        <p:spPr>
          <a:xfrm>
            <a:off x="3633470" y="3895725"/>
            <a:ext cx="1966595" cy="0"/>
          </a:xfrm>
          <a:prstGeom prst="line">
            <a:avLst/>
          </a:prstGeom>
          <a:ln w="28575"/>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cxnSp>
        <p:nvCxnSpPr>
          <p:cNvPr id="7" name="直接连接符 6"/>
          <p:cNvCxnSpPr/>
          <p:nvPr>
            <p:custDataLst>
              <p:tags r:id="rId31"/>
            </p:custDataLst>
          </p:nvPr>
        </p:nvCxnSpPr>
        <p:spPr>
          <a:xfrm>
            <a:off x="6388100" y="3895725"/>
            <a:ext cx="1966595" cy="0"/>
          </a:xfrm>
          <a:prstGeom prst="line">
            <a:avLst/>
          </a:prstGeom>
          <a:ln w="28575"/>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cxnSp>
        <p:nvCxnSpPr>
          <p:cNvPr id="10" name="直接连接符 9"/>
          <p:cNvCxnSpPr/>
          <p:nvPr>
            <p:custDataLst>
              <p:tags r:id="rId32"/>
            </p:custDataLst>
          </p:nvPr>
        </p:nvCxnSpPr>
        <p:spPr>
          <a:xfrm>
            <a:off x="9142730" y="3895725"/>
            <a:ext cx="1966595" cy="0"/>
          </a:xfrm>
          <a:prstGeom prst="line">
            <a:avLst/>
          </a:prstGeom>
          <a:ln w="28575"/>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5500"/>
                            </p:stCondLst>
                            <p:childTnLst>
                              <p:par>
                                <p:cTn id="46" presetID="42"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par>
                          <p:cTn id="51" fill="hold">
                            <p:stCondLst>
                              <p:cond delay="6500"/>
                            </p:stCondLst>
                            <p:childTnLst>
                              <p:par>
                                <p:cTn id="52" presetID="42" presetClass="entr" presetSubtype="0"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childTnLst>
                          </p:cTn>
                        </p:par>
                        <p:par>
                          <p:cTn id="57" fill="hold">
                            <p:stCondLst>
                              <p:cond delay="7500"/>
                            </p:stCondLst>
                            <p:childTnLst>
                              <p:par>
                                <p:cTn id="58" presetID="10"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8000"/>
                            </p:stCondLst>
                            <p:childTnLst>
                              <p:par>
                                <p:cTn id="62" presetID="42" presetClass="entr" presetSubtype="0"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par>
                          <p:cTn id="67" fill="hold">
                            <p:stCondLst>
                              <p:cond delay="9000"/>
                            </p:stCondLst>
                            <p:childTnLst>
                              <p:par>
                                <p:cTn id="68" presetID="42" presetClass="entr" presetSubtype="0" fill="hold" nodeType="after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1000"/>
                                        <p:tgtEl>
                                          <p:spTgt spid="44"/>
                                        </p:tgtEl>
                                      </p:cBhvr>
                                    </p:animEffect>
                                    <p:anim calcmode="lin" valueType="num">
                                      <p:cBhvr>
                                        <p:cTn id="71" dur="1000" fill="hold"/>
                                        <p:tgtEl>
                                          <p:spTgt spid="44"/>
                                        </p:tgtEl>
                                        <p:attrNameLst>
                                          <p:attrName>ppt_x</p:attrName>
                                        </p:attrNameLst>
                                      </p:cBhvr>
                                      <p:tavLst>
                                        <p:tav tm="0">
                                          <p:val>
                                            <p:strVal val="#ppt_x"/>
                                          </p:val>
                                        </p:tav>
                                        <p:tav tm="100000">
                                          <p:val>
                                            <p:strVal val="#ppt_x"/>
                                          </p:val>
                                        </p:tav>
                                      </p:tavLst>
                                    </p:anim>
                                    <p:anim calcmode="lin" valueType="num">
                                      <p:cBhvr>
                                        <p:cTn id="72" dur="1000" fill="hold"/>
                                        <p:tgtEl>
                                          <p:spTgt spid="44"/>
                                        </p:tgtEl>
                                        <p:attrNameLst>
                                          <p:attrName>ppt_y</p:attrName>
                                        </p:attrNameLst>
                                      </p:cBhvr>
                                      <p:tavLst>
                                        <p:tav tm="0">
                                          <p:val>
                                            <p:strVal val="#ppt_y+.1"/>
                                          </p:val>
                                        </p:tav>
                                        <p:tav tm="100000">
                                          <p:val>
                                            <p:strVal val="#ppt_y"/>
                                          </p:val>
                                        </p:tav>
                                      </p:tavLst>
                                    </p:anim>
                                  </p:childTnLst>
                                </p:cTn>
                              </p:par>
                            </p:childTnLst>
                          </p:cTn>
                        </p:par>
                        <p:par>
                          <p:cTn id="73" fill="hold">
                            <p:stCondLst>
                              <p:cond delay="10000"/>
                            </p:stCondLst>
                            <p:childTnLst>
                              <p:par>
                                <p:cTn id="74" presetID="10" presetClass="entr" presetSubtype="0"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508763"/>
            <a:ext cx="12192000" cy="5275580"/>
            <a:chOff x="0" y="508763"/>
            <a:chExt cx="12192000" cy="5275580"/>
          </a:xfrm>
        </p:grpSpPr>
        <p:pic>
          <p:nvPicPr>
            <p:cNvPr id="10" name="图片 9"/>
            <p:cNvPicPr>
              <a:picLocks noChangeAspect="1"/>
            </p:cNvPicPr>
            <p:nvPr/>
          </p:nvPicPr>
          <p:blipFill>
            <a:blip r:embed="rId1"/>
            <a:srcRect l="45467"/>
            <a:stretch>
              <a:fillRect/>
            </a:stretch>
          </p:blipFill>
          <p:spPr>
            <a:xfrm>
              <a:off x="0" y="508763"/>
              <a:ext cx="3288030" cy="5275580"/>
            </a:xfrm>
            <a:custGeom>
              <a:avLst/>
              <a:gdLst>
                <a:gd name="connsiteX0" fmla="*/ 0 w 3640472"/>
                <a:gd name="connsiteY0" fmla="*/ 0 h 5840474"/>
                <a:gd name="connsiteX1" fmla="*/ 3640472 w 3640472"/>
                <a:gd name="connsiteY1" fmla="*/ 0 h 5840474"/>
                <a:gd name="connsiteX2" fmla="*/ 3640472 w 3640472"/>
                <a:gd name="connsiteY2" fmla="*/ 5840474 h 5840474"/>
                <a:gd name="connsiteX3" fmla="*/ 0 w 3640472"/>
                <a:gd name="connsiteY3" fmla="*/ 5840474 h 5840474"/>
              </a:gdLst>
              <a:ahLst/>
              <a:cxnLst>
                <a:cxn ang="0">
                  <a:pos x="connsiteX0" y="connsiteY0"/>
                </a:cxn>
                <a:cxn ang="0">
                  <a:pos x="connsiteX1" y="connsiteY1"/>
                </a:cxn>
                <a:cxn ang="0">
                  <a:pos x="connsiteX2" y="connsiteY2"/>
                </a:cxn>
                <a:cxn ang="0">
                  <a:pos x="connsiteX3" y="connsiteY3"/>
                </a:cxn>
              </a:cxnLst>
              <a:rect l="l" t="t" r="r" b="b"/>
              <a:pathLst>
                <a:path w="3640472" h="5840474">
                  <a:moveTo>
                    <a:pt x="0" y="0"/>
                  </a:moveTo>
                  <a:lnTo>
                    <a:pt x="3640472" y="0"/>
                  </a:lnTo>
                  <a:lnTo>
                    <a:pt x="3640472" y="5840474"/>
                  </a:lnTo>
                  <a:lnTo>
                    <a:pt x="0" y="5840474"/>
                  </a:lnTo>
                  <a:close/>
                </a:path>
              </a:pathLst>
            </a:custGeom>
          </p:spPr>
        </p:pic>
        <p:pic>
          <p:nvPicPr>
            <p:cNvPr id="15" name="图片 14"/>
            <p:cNvPicPr>
              <a:picLocks noChangeAspect="1"/>
            </p:cNvPicPr>
            <p:nvPr/>
          </p:nvPicPr>
          <p:blipFill>
            <a:blip r:embed="rId2"/>
            <a:srcRect r="50000"/>
            <a:stretch>
              <a:fillRect/>
            </a:stretch>
          </p:blipFill>
          <p:spPr>
            <a:xfrm>
              <a:off x="9450070" y="508763"/>
              <a:ext cx="2741930" cy="5275580"/>
            </a:xfrm>
            <a:custGeom>
              <a:avLst/>
              <a:gdLst>
                <a:gd name="connsiteX0" fmla="*/ 0 w 3036071"/>
                <a:gd name="connsiteY0" fmla="*/ 0 h 5840474"/>
                <a:gd name="connsiteX1" fmla="*/ 3036071 w 3036071"/>
                <a:gd name="connsiteY1" fmla="*/ 0 h 5840474"/>
                <a:gd name="connsiteX2" fmla="*/ 3036071 w 3036071"/>
                <a:gd name="connsiteY2" fmla="*/ 5840474 h 5840474"/>
                <a:gd name="connsiteX3" fmla="*/ 0 w 3036071"/>
                <a:gd name="connsiteY3" fmla="*/ 5840474 h 5840474"/>
              </a:gdLst>
              <a:ahLst/>
              <a:cxnLst>
                <a:cxn ang="0">
                  <a:pos x="connsiteX0" y="connsiteY0"/>
                </a:cxn>
                <a:cxn ang="0">
                  <a:pos x="connsiteX1" y="connsiteY1"/>
                </a:cxn>
                <a:cxn ang="0">
                  <a:pos x="connsiteX2" y="connsiteY2"/>
                </a:cxn>
                <a:cxn ang="0">
                  <a:pos x="connsiteX3" y="connsiteY3"/>
                </a:cxn>
              </a:cxnLst>
              <a:rect l="l" t="t" r="r" b="b"/>
              <a:pathLst>
                <a:path w="3036071" h="5840474">
                  <a:moveTo>
                    <a:pt x="0" y="0"/>
                  </a:moveTo>
                  <a:lnTo>
                    <a:pt x="3036071" y="0"/>
                  </a:lnTo>
                  <a:lnTo>
                    <a:pt x="3036071" y="5840474"/>
                  </a:lnTo>
                  <a:lnTo>
                    <a:pt x="0" y="5840474"/>
                  </a:lnTo>
                  <a:close/>
                </a:path>
              </a:pathLst>
            </a:custGeom>
          </p:spPr>
        </p:pic>
      </p:grpSp>
      <p:grpSp>
        <p:nvGrpSpPr>
          <p:cNvPr id="22" name="组合 21"/>
          <p:cNvGrpSpPr/>
          <p:nvPr/>
        </p:nvGrpSpPr>
        <p:grpSpPr>
          <a:xfrm>
            <a:off x="-2" y="514910"/>
            <a:ext cx="12192002" cy="1414859"/>
            <a:chOff x="-2" y="1100380"/>
            <a:chExt cx="12192002" cy="1414859"/>
          </a:xfrm>
        </p:grpSpPr>
        <p:sp>
          <p:nvSpPr>
            <p:cNvPr id="17" name="文本框 16"/>
            <p:cNvSpPr txBox="1"/>
            <p:nvPr/>
          </p:nvSpPr>
          <p:spPr>
            <a:xfrm>
              <a:off x="0" y="1100380"/>
              <a:ext cx="12192000" cy="583565"/>
            </a:xfrm>
            <a:prstGeom prst="rect">
              <a:avLst/>
            </a:prstGeom>
            <a:noFill/>
          </p:spPr>
          <p:txBody>
            <a:bodyPr wrap="square" rtlCol="0">
              <a:spAutoFit/>
            </a:bodyPr>
            <a:lstStyle/>
            <a:p>
              <a:pPr algn="ctr"/>
              <a:r>
                <a:rPr lang="zh-CN" altLang="en-US" sz="3200" b="1" spc="300" dirty="0">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Facebook的安全漏洞事件</a:t>
              </a:r>
              <a:endParaRPr lang="zh-CN" altLang="en-US" sz="3200" b="1" spc="300" dirty="0">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2" y="1962154"/>
              <a:ext cx="12192001" cy="553085"/>
            </a:xfrm>
            <a:prstGeom prst="rect">
              <a:avLst/>
            </a:prstGeom>
            <a:noFill/>
          </p:spPr>
          <p:txBody>
            <a:bodyPr wrap="square" rtlCol="0">
              <a:spAutoFit/>
            </a:bodyPr>
            <a:lstStyle/>
            <a:p>
              <a:pPr algn="ctr"/>
              <a:endParaRPr lang="zh-CN" altLang="en-US" sz="3000" spc="300" dirty="0">
                <a:solidFill>
                  <a:srgbClr val="47D6F4"/>
                </a:solidFill>
                <a:latin typeface="苹方 粗体" panose="020B0600000000000000" pitchFamily="34" charset="-122"/>
                <a:ea typeface="苹方 粗体" panose="020B0600000000000000" pitchFamily="34" charset="-122"/>
              </a:endParaRPr>
            </a:p>
          </p:txBody>
        </p:sp>
      </p:grpSp>
      <p:grpSp>
        <p:nvGrpSpPr>
          <p:cNvPr id="23" name="组合 22"/>
          <p:cNvGrpSpPr/>
          <p:nvPr/>
        </p:nvGrpSpPr>
        <p:grpSpPr>
          <a:xfrm>
            <a:off x="3287778" y="1289450"/>
            <a:ext cx="5756275" cy="2861310"/>
            <a:chOff x="3270633" y="3619900"/>
            <a:chExt cx="5756275" cy="2861310"/>
          </a:xfrm>
        </p:grpSpPr>
        <p:sp>
          <p:nvSpPr>
            <p:cNvPr id="19" name="文本框 18"/>
            <p:cNvSpPr txBox="1"/>
            <p:nvPr/>
          </p:nvSpPr>
          <p:spPr>
            <a:xfrm>
              <a:off x="3270633" y="4871910"/>
              <a:ext cx="5650730" cy="506730"/>
            </a:xfrm>
            <a:prstGeom prst="rect">
              <a:avLst/>
            </a:prstGeom>
            <a:noFill/>
          </p:spPr>
          <p:txBody>
            <a:bodyPr wrap="square" rtlCol="0">
              <a:spAutoFit/>
            </a:bodyPr>
            <a:lstStyle/>
            <a:p>
              <a:pPr algn="ctr">
                <a:lnSpc>
                  <a:spcPct val="150000"/>
                </a:lnSpc>
              </a:pPr>
              <a:endParaRPr lang="zh-CN" altLang="en-US" dirty="0">
                <a:latin typeface="苹方 细体" panose="020B0200000000000000" pitchFamily="34" charset="-122"/>
                <a:ea typeface="苹方 细体" panose="020B0200000000000000" pitchFamily="34" charset="-122"/>
              </a:endParaRPr>
            </a:p>
          </p:txBody>
        </p:sp>
        <p:sp>
          <p:nvSpPr>
            <p:cNvPr id="20" name="文本框 19"/>
            <p:cNvSpPr txBox="1"/>
            <p:nvPr/>
          </p:nvSpPr>
          <p:spPr>
            <a:xfrm>
              <a:off x="3270633" y="3619900"/>
              <a:ext cx="5756275" cy="2861310"/>
            </a:xfrm>
            <a:prstGeom prst="rect">
              <a:avLst/>
            </a:prstGeom>
            <a:noFill/>
            <a:ln w="28575">
              <a:solidFill>
                <a:srgbClr val="A67AFE"/>
              </a:solidFill>
              <a:prstDash val="solid"/>
            </a:ln>
          </p:spPr>
          <p:txBody>
            <a:bodyPr wrap="square" rtlCol="0">
              <a:spAutoFit/>
            </a:bodyPr>
            <a:lstStyle/>
            <a:p>
              <a:pPr algn="ctr">
                <a:lnSpc>
                  <a:spcPct val="150000"/>
                </a:lnSpc>
              </a:pPr>
              <a:r>
                <a:rPr lang="zh-CN" altLang="en-US" sz="2000" dirty="0">
                  <a:latin typeface="苹方 细体" panose="020B0200000000000000" pitchFamily="34" charset="-122"/>
                  <a:ea typeface="苹方 细体" panose="020B0200000000000000" pitchFamily="34" charset="-122"/>
                </a:rPr>
                <a:t>2018年，Facebook遭遇了一次严重的安全漏洞事件，导致近5000万用户账户受到影响。漏洞出现在“View As”功能，该功能允许用户查看其他人看到的自己主页的样子。黑客利用这一功能的漏洞，获取了访问令牌，这些令牌让用户在不需要重复输入密码的情况下保持登录状态。</a:t>
              </a:r>
              <a:endParaRPr lang="zh-CN" altLang="en-US" sz="2000" dirty="0">
                <a:latin typeface="苹方 细体" panose="020B0200000000000000" pitchFamily="34" charset="-122"/>
                <a:ea typeface="苹方 细体" panose="020B0200000000000000" pitchFamily="34" charset="-122"/>
              </a:endParaRPr>
            </a:p>
          </p:txBody>
        </p:sp>
      </p:grpSp>
      <p:pic>
        <p:nvPicPr>
          <p:cNvPr id="4" name="图片 3" descr="IMG_256"/>
          <p:cNvPicPr>
            <a:picLocks noChangeAspect="1"/>
          </p:cNvPicPr>
          <p:nvPr/>
        </p:nvPicPr>
        <p:blipFill>
          <a:blip r:embed="rId3"/>
          <a:stretch>
            <a:fillRect/>
          </a:stretch>
        </p:blipFill>
        <p:spPr>
          <a:xfrm>
            <a:off x="4427220" y="4490720"/>
            <a:ext cx="3336925" cy="2220595"/>
          </a:xfrm>
          <a:prstGeom prst="rect">
            <a:avLst/>
          </a:prstGeom>
          <a:noFill/>
          <a:ln w="9525">
            <a:noFill/>
          </a:ln>
          <a:effectLst>
            <a:outerShdw blurRad="50800" dist="38100" dir="2700000" algn="tl" rotWithShape="0">
              <a:prstClr val="black">
                <a:alpha val="40000"/>
              </a:prstClr>
            </a:outerShdw>
            <a:reflection blurRad="6350" stA="52000" endA="300" endPos="35000" dir="5400000" sy="-100000" algn="bl" rotWithShape="0"/>
          </a:effectLst>
          <a:scene3d>
            <a:camera prst="obliqueBottomLeft"/>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466.6998425196851,&quot;left&quot;:79.78811023622048,&quot;top&quot;:37.00204724409449,&quot;width&quot;:357.2}"/>
</p:tagLst>
</file>

<file path=ppt/tags/tag10.xml><?xml version="1.0" encoding="utf-8"?>
<p:tagLst xmlns:p="http://schemas.openxmlformats.org/presentationml/2006/main">
  <p:tag name="KSO_WM_DIAGRAM_VIRTUALLY_FRAME" val="{&quot;height&quot;:385.38094488188983,&quot;left&quot;:48.5,&quot;top&quot;:126.25,&quot;width&quot;:856.4133858267717}"/>
</p:tagLst>
</file>

<file path=ppt/tags/tag100.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1.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2.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3.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4.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5.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6.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7.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8.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09.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11.xml><?xml version="1.0" encoding="utf-8"?>
<p:tagLst xmlns:p="http://schemas.openxmlformats.org/presentationml/2006/main">
  <p:tag name="KSO_WM_DIAGRAM_VIRTUALLY_FRAME" val="{&quot;height&quot;:385.38094488188983,&quot;left&quot;:48.5,&quot;top&quot;:126.25,&quot;width&quot;:856.4133858267717}"/>
</p:tagLst>
</file>

<file path=ppt/tags/tag110.xml><?xml version="1.0" encoding="utf-8"?>
<p:tagLst xmlns:p="http://schemas.openxmlformats.org/presentationml/2006/main">
  <p:tag name="ISPRING_PRESENTATION_TITLE" val="qukuailkian"/>
  <p:tag name="ISPRING_FIRST_PUBLISH" val="1"/>
  <p:tag name="resource_record_key" val="{&quot;13&quot;:[4364974]}"/>
  <p:tag name="commondata" val="eyJoZGlkIjoiODViY2JkMjU3NGYzZTEwMzZmMGFkZWViYmNkYWU3NDIifQ=="/>
</p:tagLst>
</file>

<file path=ppt/tags/tag12.xml><?xml version="1.0" encoding="utf-8"?>
<p:tagLst xmlns:p="http://schemas.openxmlformats.org/presentationml/2006/main">
  <p:tag name="KSO_WM_DIAGRAM_VIRTUALLY_FRAME" val="{&quot;height&quot;:385.38094488188983,&quot;left&quot;:48.5,&quot;top&quot;:126.25,&quot;width&quot;:856.4133858267717}"/>
</p:tagLst>
</file>

<file path=ppt/tags/tag13.xml><?xml version="1.0" encoding="utf-8"?>
<p:tagLst xmlns:p="http://schemas.openxmlformats.org/presentationml/2006/main">
  <p:tag name="KSO_WM_DIAGRAM_VIRTUALLY_FRAME" val="{&quot;height&quot;:385.38094488188983,&quot;left&quot;:48.5,&quot;top&quot;:126.25,&quot;width&quot;:856.4133858267717}"/>
</p:tagLst>
</file>

<file path=ppt/tags/tag14.xml><?xml version="1.0" encoding="utf-8"?>
<p:tagLst xmlns:p="http://schemas.openxmlformats.org/presentationml/2006/main">
  <p:tag name="KSO_WM_DIAGRAM_VIRTUALLY_FRAME" val="{&quot;height&quot;:385.38094488188983,&quot;left&quot;:48.5,&quot;top&quot;:126.25,&quot;width&quot;:856.4133858267717}"/>
</p:tagLst>
</file>

<file path=ppt/tags/tag15.xml><?xml version="1.0" encoding="utf-8"?>
<p:tagLst xmlns:p="http://schemas.openxmlformats.org/presentationml/2006/main">
  <p:tag name="KSO_WM_DIAGRAM_VIRTUALLY_FRAME" val="{&quot;height&quot;:385.38094488188983,&quot;left&quot;:48.5,&quot;top&quot;:126.25,&quot;width&quot;:856.4133858267717}"/>
</p:tagLst>
</file>

<file path=ppt/tags/tag16.xml><?xml version="1.0" encoding="utf-8"?>
<p:tagLst xmlns:p="http://schemas.openxmlformats.org/presentationml/2006/main">
  <p:tag name="KSO_WM_DIAGRAM_VIRTUALLY_FRAME" val="{&quot;height&quot;:385.38094488188983,&quot;left&quot;:48.5,&quot;top&quot;:126.25,&quot;width&quot;:856.4133858267717}"/>
</p:tagLst>
</file>

<file path=ppt/tags/tag17.xml><?xml version="1.0" encoding="utf-8"?>
<p:tagLst xmlns:p="http://schemas.openxmlformats.org/presentationml/2006/main">
  <p:tag name="KSO_WM_DIAGRAM_VIRTUALLY_FRAME" val="{&quot;height&quot;:385.38094488188983,&quot;left&quot;:48.5,&quot;top&quot;:126.25,&quot;width&quot;:856.4133858267717}"/>
</p:tagLst>
</file>

<file path=ppt/tags/tag18.xml><?xml version="1.0" encoding="utf-8"?>
<p:tagLst xmlns:p="http://schemas.openxmlformats.org/presentationml/2006/main">
  <p:tag name="KSO_WM_DIAGRAM_VIRTUALLY_FRAME" val="{&quot;height&quot;:385.38094488188983,&quot;left&quot;:48.5,&quot;top&quot;:126.25,&quot;width&quot;:856.4133858267717}"/>
</p:tagLst>
</file>

<file path=ppt/tags/tag19.xml><?xml version="1.0" encoding="utf-8"?>
<p:tagLst xmlns:p="http://schemas.openxmlformats.org/presentationml/2006/main">
  <p:tag name="KSO_WM_DIAGRAM_VIRTUALLY_FRAME" val="{&quot;height&quot;:385.38094488188983,&quot;left&quot;:48.5,&quot;top&quot;:126.25,&quot;width&quot;:856.4133858267717}"/>
</p:tagLst>
</file>

<file path=ppt/tags/tag2.xml><?xml version="1.0" encoding="utf-8"?>
<p:tagLst xmlns:p="http://schemas.openxmlformats.org/presentationml/2006/main">
  <p:tag name="KSO_WM_DIAGRAM_VIRTUALLY_FRAME" val="{&quot;height&quot;:466.6998425196851,&quot;left&quot;:79.78811023622048,&quot;top&quot;:37.00204724409449,&quot;width&quot;:357.2}"/>
</p:tagLst>
</file>

<file path=ppt/tags/tag20.xml><?xml version="1.0" encoding="utf-8"?>
<p:tagLst xmlns:p="http://schemas.openxmlformats.org/presentationml/2006/main">
  <p:tag name="KSO_WM_DIAGRAM_VIRTUALLY_FRAME" val="{&quot;height&quot;:385.38094488188983,&quot;left&quot;:48.5,&quot;top&quot;:126.25,&quot;width&quot;:856.4133858267717}"/>
</p:tagLst>
</file>

<file path=ppt/tags/tag21.xml><?xml version="1.0" encoding="utf-8"?>
<p:tagLst xmlns:p="http://schemas.openxmlformats.org/presentationml/2006/main">
  <p:tag name="KSO_WM_DIAGRAM_VIRTUALLY_FRAME" val="{&quot;height&quot;:385.38094488188983,&quot;left&quot;:48.5,&quot;top&quot;:126.25,&quot;width&quot;:856.4133858267717}"/>
</p:tagLst>
</file>

<file path=ppt/tags/tag22.xml><?xml version="1.0" encoding="utf-8"?>
<p:tagLst xmlns:p="http://schemas.openxmlformats.org/presentationml/2006/main">
  <p:tag name="KSO_WM_DIAGRAM_VIRTUALLY_FRAME" val="{&quot;height&quot;:385.38094488188983,&quot;left&quot;:48.5,&quot;top&quot;:126.25,&quot;width&quot;:856.4133858267717}"/>
</p:tagLst>
</file>

<file path=ppt/tags/tag23.xml><?xml version="1.0" encoding="utf-8"?>
<p:tagLst xmlns:p="http://schemas.openxmlformats.org/presentationml/2006/main">
  <p:tag name="KSO_WM_DIAGRAM_VIRTUALLY_FRAME" val="{&quot;height&quot;:385.38094488188983,&quot;left&quot;:48.5,&quot;top&quot;:126.25,&quot;width&quot;:856.4133858267717}"/>
</p:tagLst>
</file>

<file path=ppt/tags/tag24.xml><?xml version="1.0" encoding="utf-8"?>
<p:tagLst xmlns:p="http://schemas.openxmlformats.org/presentationml/2006/main">
  <p:tag name="KSO_WM_DIAGRAM_VIRTUALLY_FRAME" val="{&quot;height&quot;:385.38094488188983,&quot;left&quot;:48.5,&quot;top&quot;:126.25,&quot;width&quot;:856.4133858267717}"/>
</p:tagLst>
</file>

<file path=ppt/tags/tag25.xml><?xml version="1.0" encoding="utf-8"?>
<p:tagLst xmlns:p="http://schemas.openxmlformats.org/presentationml/2006/main">
  <p:tag name="KSO_WM_DIAGRAM_VIRTUALLY_FRAME" val="{&quot;height&quot;:385.38094488188983,&quot;left&quot;:48.5,&quot;top&quot;:126.25,&quot;width&quot;:856.4133858267717}"/>
</p:tagLst>
</file>

<file path=ppt/tags/tag26.xml><?xml version="1.0" encoding="utf-8"?>
<p:tagLst xmlns:p="http://schemas.openxmlformats.org/presentationml/2006/main">
  <p:tag name="KSO_WM_DIAGRAM_VIRTUALLY_FRAME" val="{&quot;height&quot;:385.38094488188983,&quot;left&quot;:48.5,&quot;top&quot;:126.25,&quot;width&quot;:856.4133858267717}"/>
</p:tagLst>
</file>

<file path=ppt/tags/tag27.xml><?xml version="1.0" encoding="utf-8"?>
<p:tagLst xmlns:p="http://schemas.openxmlformats.org/presentationml/2006/main">
  <p:tag name="KSO_WM_DIAGRAM_VIRTUALLY_FRAME" val="{&quot;height&quot;:385.38094488188983,&quot;left&quot;:48.5,&quot;top&quot;:126.25,&quot;width&quot;:856.4133858267717}"/>
</p:tagLst>
</file>

<file path=ppt/tags/tag28.xml><?xml version="1.0" encoding="utf-8"?>
<p:tagLst xmlns:p="http://schemas.openxmlformats.org/presentationml/2006/main">
  <p:tag name="KSO_WM_DIAGRAM_VIRTUALLY_FRAME" val="{&quot;height&quot;:385.38094488188983,&quot;left&quot;:48.5,&quot;top&quot;:126.25,&quot;width&quot;:856.4133858267717}"/>
</p:tagLst>
</file>

<file path=ppt/tags/tag29.xml><?xml version="1.0" encoding="utf-8"?>
<p:tagLst xmlns:p="http://schemas.openxmlformats.org/presentationml/2006/main">
  <p:tag name="KSO_WM_DIAGRAM_VIRTUALLY_FRAME" val="{&quot;height&quot;:385.38094488188983,&quot;left&quot;:48.5,&quot;top&quot;:126.25,&quot;width&quot;:856.4133858267717}"/>
</p:tagLst>
</file>

<file path=ppt/tags/tag3.xml><?xml version="1.0" encoding="utf-8"?>
<p:tagLst xmlns:p="http://schemas.openxmlformats.org/presentationml/2006/main">
  <p:tag name="KSO_WM_DIAGRAM_VIRTUALLY_FRAME" val="{&quot;height&quot;:466.6998425196851,&quot;left&quot;:79.78811023622048,&quot;top&quot;:37.00204724409449,&quot;width&quot;:357.2}"/>
</p:tagLst>
</file>

<file path=ppt/tags/tag30.xml><?xml version="1.0" encoding="utf-8"?>
<p:tagLst xmlns:p="http://schemas.openxmlformats.org/presentationml/2006/main">
  <p:tag name="KSO_WM_DIAGRAM_VIRTUALLY_FRAME" val="{&quot;height&quot;:385.38094488188983,&quot;left&quot;:48.5,&quot;top&quot;:126.25,&quot;width&quot;:856.4133858267717}"/>
</p:tagLst>
</file>

<file path=ppt/tags/tag31.xml><?xml version="1.0" encoding="utf-8"?>
<p:tagLst xmlns:p="http://schemas.openxmlformats.org/presentationml/2006/main">
  <p:tag name="KSO_WM_DIAGRAM_VIRTUALLY_FRAME" val="{&quot;height&quot;:385.38094488188983,&quot;left&quot;:48.5,&quot;top&quot;:126.25,&quot;width&quot;:856.4133858267717}"/>
</p:tagLst>
</file>

<file path=ppt/tags/tag32.xml><?xml version="1.0" encoding="utf-8"?>
<p:tagLst xmlns:p="http://schemas.openxmlformats.org/presentationml/2006/main">
  <p:tag name="KSO_WM_DIAGRAM_VIRTUALLY_FRAME" val="{&quot;height&quot;:385.38094488188983,&quot;left&quot;:48.5,&quot;top&quot;:126.25,&quot;width&quot;:856.4133858267717}"/>
</p:tagLst>
</file>

<file path=ppt/tags/tag33.xml><?xml version="1.0" encoding="utf-8"?>
<p:tagLst xmlns:p="http://schemas.openxmlformats.org/presentationml/2006/main">
  <p:tag name="KSO_WM_DIAGRAM_VIRTUALLY_FRAME" val="{&quot;height&quot;:385.38094488188983,&quot;left&quot;:48.5,&quot;top&quot;:126.25,&quot;width&quot;:856.4133858267717}"/>
</p:tagLst>
</file>

<file path=ppt/tags/tag34.xml><?xml version="1.0" encoding="utf-8"?>
<p:tagLst xmlns:p="http://schemas.openxmlformats.org/presentationml/2006/main">
  <p:tag name="KSO_WM_DIAGRAM_VIRTUALLY_FRAME" val="{&quot;height&quot;:385.38094488188983,&quot;left&quot;:48.5,&quot;top&quot;:126.25,&quot;width&quot;:856.4133858267717}"/>
</p:tagLst>
</file>

<file path=ppt/tags/tag35.xml><?xml version="1.0" encoding="utf-8"?>
<p:tagLst xmlns:p="http://schemas.openxmlformats.org/presentationml/2006/main">
  <p:tag name="KSO_WM_DIAGRAM_VIRTUALLY_FRAME" val="{&quot;height&quot;:385.38094488188983,&quot;left&quot;:48.5,&quot;top&quot;:126.25,&quot;width&quot;:856.4133858267717}"/>
</p:tagLst>
</file>

<file path=ppt/tags/tag36.xml><?xml version="1.0" encoding="utf-8"?>
<p:tagLst xmlns:p="http://schemas.openxmlformats.org/presentationml/2006/main">
  <p:tag name="KSO_WM_DIAGRAM_VIRTUALLY_FRAME" val="{&quot;height&quot;:385.38094488188983,&quot;left&quot;:48.5,&quot;top&quot;:126.25,&quot;width&quot;:856.4133858267717}"/>
</p:tagLst>
</file>

<file path=ppt/tags/tag37.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38.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39.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xml><?xml version="1.0" encoding="utf-8"?>
<p:tagLst xmlns:p="http://schemas.openxmlformats.org/presentationml/2006/main">
  <p:tag name="KSO_WM_DIAGRAM_VIRTUALLY_FRAME" val="{&quot;height&quot;:466.6998425196851,&quot;left&quot;:79.78811023622048,&quot;top&quot;:37.00204724409449,&quot;width&quot;:357.2}"/>
</p:tagLst>
</file>

<file path=ppt/tags/tag40.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1.xml><?xml version="1.0" encoding="utf-8"?>
<p:tagLst xmlns:p="http://schemas.openxmlformats.org/presentationml/2006/main">
  <p:tag name="KSO_WM_DIAGRAM_VIRTUALLY_FRAME" val="{&quot;height&quot;:403.7460957635165,&quot;left&quot;:22.378188976377952,&quot;top&quot;:115.05,&quot;width&quot;:884.4143307086615}"/>
</p:tagLst>
</file>

<file path=ppt/tags/tag42.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3.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4.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5.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6.xml><?xml version="1.0" encoding="utf-8"?>
<p:tagLst xmlns:p="http://schemas.openxmlformats.org/presentationml/2006/main">
  <p:tag name="KSO_WM_DIAGRAM_VIRTUALLY_FRAME" val="{&quot;height&quot;:403.7460957635165,&quot;left&quot;:22.378188976377952,&quot;top&quot;:115.05,&quot;width&quot;:884.4143307086615}"/>
</p:tagLst>
</file>

<file path=ppt/tags/tag47.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8.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49.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xml><?xml version="1.0" encoding="utf-8"?>
<p:tagLst xmlns:p="http://schemas.openxmlformats.org/presentationml/2006/main">
  <p:tag name="KSO_WM_DIAGRAM_VIRTUALLY_FRAME" val="{&quot;height&quot;:466.6998425196851,&quot;left&quot;:79.78811023622048,&quot;top&quot;:37.00204724409449,&quot;width&quot;:357.2}"/>
</p:tagLst>
</file>

<file path=ppt/tags/tag50.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1.xml><?xml version="1.0" encoding="utf-8"?>
<p:tagLst xmlns:p="http://schemas.openxmlformats.org/presentationml/2006/main">
  <p:tag name="KSO_WM_DIAGRAM_VIRTUALLY_FRAME" val="{&quot;height&quot;:403.7460957635165,&quot;left&quot;:22.378188976377952,&quot;top&quot;:115.05,&quot;width&quot;:884.4143307086615}"/>
</p:tagLst>
</file>

<file path=ppt/tags/tag52.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3.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4.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5.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6.xml><?xml version="1.0" encoding="utf-8"?>
<p:tagLst xmlns:p="http://schemas.openxmlformats.org/presentationml/2006/main">
  <p:tag name="KSO_WM_DIAGRAM_VIRTUALLY_FRAME" val="{&quot;height&quot;:403.7460957635165,&quot;left&quot;:22.378188976377952,&quot;top&quot;:115.05,&quot;width&quot;:884.4143307086615}"/>
</p:tagLst>
</file>

<file path=ppt/tags/tag57.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8.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59.xml><?xml version="1.0" encoding="utf-8"?>
<p:tagLst xmlns:p="http://schemas.openxmlformats.org/presentationml/2006/main">
  <p:tag name="KSO_WM_DIAGRAM_VIRTUALLY_FRAME" val="{&quot;height&quot;:419.9874142785463,&quot;left&quot;:22.378188976377952,&quot;top&quot;:98.99999999999997,&quot;width&quot;:884.4143307086615}"/>
</p:tagLst>
</file>

<file path=ppt/tags/tag6.xml><?xml version="1.0" encoding="utf-8"?>
<p:tagLst xmlns:p="http://schemas.openxmlformats.org/presentationml/2006/main">
  <p:tag name="KSO_WM_DIAGRAM_VIRTUALLY_FRAME" val="{&quot;height&quot;:466.6998425196851,&quot;left&quot;:79.78811023622048,&quot;top&quot;:37.00204724409449,&quot;width&quot;:357.2}"/>
</p:tagLst>
</file>

<file path=ppt/tags/tag60.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1.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2.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3.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4.xml><?xml version="1.0" encoding="utf-8"?>
<p:tagLst xmlns:p="http://schemas.openxmlformats.org/presentationml/2006/main">
  <p:tag name="KSO_WM_DIAGRAM_VIRTUALLY_FRAME" val="{&quot;height&quot;:403.7460957635165,&quot;left&quot;:22.378188976377952,&quot;top&quot;:115.05,&quot;width&quot;:884.4143307086615}"/>
</p:tagLst>
</file>

<file path=ppt/tags/tag65.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6.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7.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8.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69.xml><?xml version="1.0" encoding="utf-8"?>
<p:tagLst xmlns:p="http://schemas.openxmlformats.org/presentationml/2006/main">
  <p:tag name="KSO_WM_DIAGRAM_VIRTUALLY_FRAME" val="{&quot;height&quot;:403.7460957635165,&quot;left&quot;:22.378188976377952,&quot;top&quot;:115.05,&quot;width&quot;:884.4143307086615}"/>
</p:tagLst>
</file>

<file path=ppt/tags/tag7.xml><?xml version="1.0" encoding="utf-8"?>
<p:tagLst xmlns:p="http://schemas.openxmlformats.org/presentationml/2006/main">
  <p:tag name="KSO_WM_DIAGRAM_VIRTUALLY_FRAME" val="{&quot;height&quot;:466.6998425196851,&quot;left&quot;:79.78811023622048,&quot;top&quot;:37.00204724409449,&quot;width&quot;:357.2}"/>
</p:tagLst>
</file>

<file path=ppt/tags/tag70.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1.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2.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3.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4.xml><?xml version="1.0" encoding="utf-8"?>
<p:tagLst xmlns:p="http://schemas.openxmlformats.org/presentationml/2006/main">
  <p:tag name="KSO_WM_DIAGRAM_VIRTUALLY_FRAME" val="{&quot;height&quot;:403.7460957635165,&quot;left&quot;:22.378188976377952,&quot;top&quot;:115.05,&quot;width&quot;:884.4143307086615}"/>
</p:tagLst>
</file>

<file path=ppt/tags/tag75.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6.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7.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8.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79.xml><?xml version="1.0" encoding="utf-8"?>
<p:tagLst xmlns:p="http://schemas.openxmlformats.org/presentationml/2006/main">
  <p:tag name="KSO_WM_DIAGRAM_VIRTUALLY_FRAME" val="{&quot;height&quot;:403.7460957635165,&quot;left&quot;:22.378188976377952,&quot;top&quot;:115.05,&quot;width&quot;:884.4143307086615}"/>
</p:tagLst>
</file>

<file path=ppt/tags/tag8.xml><?xml version="1.0" encoding="utf-8"?>
<p:tagLst xmlns:p="http://schemas.openxmlformats.org/presentationml/2006/main">
  <p:tag name="KSO_WM_DIAGRAM_VIRTUALLY_FRAME" val="{&quot;height&quot;:466.6998425196851,&quot;left&quot;:79.78811023622048,&quot;top&quot;:37.00204724409449,&quot;width&quot;:357.2}"/>
</p:tagLst>
</file>

<file path=ppt/tags/tag80.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81.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82.xml><?xml version="1.0" encoding="utf-8"?>
<p:tagLst xmlns:p="http://schemas.openxmlformats.org/presentationml/2006/main">
  <p:tag name="KSO_WM_DIAGRAM_VIRTUALLY_FRAME" val="{&quot;height&quot;:419.9874142785463,&quot;left&quot;:22.378188976377952,&quot;top&quot;:98.99999999999997,&quot;width&quot;:900.9218110236221}"/>
</p:tagLst>
</file>

<file path=ppt/tags/tag83.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84.xml><?xml version="1.0" encoding="utf-8"?>
<p:tagLst xmlns:p="http://schemas.openxmlformats.org/presentationml/2006/main">
  <p:tag name="KSO_WM_DIAGRAM_VIRTUALLY_FRAME" val="{&quot;height&quot;:466.48905511811034,&quot;left&quot;:42.22732283464567,&quot;top&quot;:36.2295275590551,&quot;width&quot;:883.8607086614172}"/>
</p:tagLst>
</file>

<file path=ppt/tags/tag85.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86.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87.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88.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89.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xml><?xml version="1.0" encoding="utf-8"?>
<p:tagLst xmlns:p="http://schemas.openxmlformats.org/presentationml/2006/main">
  <p:tag name="KSO_WM_DIAGRAM_VIRTUALLY_FRAME" val="{&quot;height&quot;:385.38094488188983,&quot;left&quot;:48.5,&quot;top&quot;:126.25,&quot;width&quot;:856.4133858267717}"/>
</p:tagLst>
</file>

<file path=ppt/tags/tag90.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1.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2.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3.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4.xml><?xml version="1.0" encoding="utf-8"?>
<p:tagLst xmlns:p="http://schemas.openxmlformats.org/presentationml/2006/main">
  <p:tag name="KSO_WM_DIAGRAM_VIRTUALLY_FRAME" val="{&quot;height&quot;:466.48905511811034,&quot;left&quot;:42.22732283464567,&quot;top&quot;:36.2295275590551,&quot;width&quot;:883.8607086614172}"/>
</p:tagLst>
</file>

<file path=ppt/tags/tag95.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6.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7.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8.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ags/tag99.xml><?xml version="1.0" encoding="utf-8"?>
<p:tagLst xmlns:p="http://schemas.openxmlformats.org/presentationml/2006/main">
  <p:tag name="KSO_WM_DIAGRAM_VIRTUALLY_FRAME" val="{&quot;height&quot;:475.17048222159445,&quot;left&quot;:42.22732283464567,&quot;top&quot;:36.22952755905506,&quot;width&quot;:883.8607086614172}"/>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2152</Words>
  <Application>WPS 演示</Application>
  <PresentationFormat>自定义</PresentationFormat>
  <Paragraphs>135</Paragraphs>
  <Slides>16</Slides>
  <Notes>24</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微软雅黑</vt:lpstr>
      <vt:lpstr>华文行楷</vt:lpstr>
      <vt:lpstr>华文新魏</vt:lpstr>
      <vt:lpstr>楷体</vt:lpstr>
      <vt:lpstr>苹方 粗体</vt:lpstr>
      <vt:lpstr>方正兰亭大黑_GBK</vt:lpstr>
      <vt:lpstr>苹方 细体</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微信用户</cp:lastModifiedBy>
  <cp:revision>4</cp:revision>
  <dcterms:created xsi:type="dcterms:W3CDTF">2017-08-18T03:02:00Z</dcterms:created>
  <dcterms:modified xsi:type="dcterms:W3CDTF">2024-06-16T09:01:57Z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AB06F927184C45F3B14F1141A5653C4D_12</vt:lpwstr>
  </property>
</Properties>
</file>